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9"/>
  </p:notesMasterIdLst>
  <p:sldIdLst>
    <p:sldId id="579" r:id="rId2"/>
    <p:sldId id="581" r:id="rId3"/>
    <p:sldId id="279" r:id="rId4"/>
    <p:sldId id="588" r:id="rId5"/>
    <p:sldId id="263" r:id="rId6"/>
    <p:sldId id="578" r:id="rId7"/>
    <p:sldId id="589" r:id="rId8"/>
    <p:sldId id="550" r:id="rId9"/>
    <p:sldId id="577" r:id="rId10"/>
    <p:sldId id="580" r:id="rId11"/>
    <p:sldId id="575" r:id="rId12"/>
    <p:sldId id="582" r:id="rId13"/>
    <p:sldId id="260" r:id="rId14"/>
    <p:sldId id="584" r:id="rId15"/>
    <p:sldId id="585" r:id="rId16"/>
    <p:sldId id="262" r:id="rId17"/>
    <p:sldId id="5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27"/>
  </p:normalViewPr>
  <p:slideViewPr>
    <p:cSldViewPr snapToGrid="0">
      <p:cViewPr varScale="1">
        <p:scale>
          <a:sx n="144" d="100"/>
          <a:sy n="144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6963-A8E0-47EC-A1B3-88A2CCD8AE6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42585-DCCF-4AC8-A1A4-AA915A7A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2409774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8224097749_0_4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8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EF1AE-43C8-BB42-9433-6ACD013863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0C04-03CF-99F7-DE03-ECF1689DC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533CC-38CD-D8F2-F5E7-23156D19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5B9DF-7740-BE9C-6DC5-61FE9070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D4BB-FBDA-0C11-F9A7-09061EFA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E17FB-9E91-DBBB-69B5-D6642922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E64-E10D-EE78-5FD9-4ED92CE2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2C2E1-E713-A9F9-CA0C-69B4FA178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725C1-6360-7A0A-325A-280C5D66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087A-BF2C-5101-74CC-97E9985F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276D-B61C-4996-3B9E-98B5344E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92243-4AD6-40B3-EA1F-8452F67D1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7D35A-9D26-0643-DE95-9E69DE812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EFC4-4D65-77F9-87CB-A131E787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E05D9-72FF-6B58-214B-B91B766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F233-F9C0-F7FD-CA5D-883E653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4650-8AA6-C21B-B075-1A1C67B7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2B5DC-C1C4-E9E2-29A6-E1E69514C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98CC-8CD6-192B-2882-855DFF9C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BD44-B0AA-7564-2DCD-BFC6EEC0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AAF8-38CF-1839-52D4-92A352DF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7F69-5BF1-46F3-68F5-A7840F9C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9253E-D32D-7E9B-7C21-4644391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ED07-48C2-AC65-1BFE-A58BBEE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AB85-3193-E056-F411-925482D4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11FB-F061-6BE3-A7D0-4DA003FB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455D-9B05-007C-2E2B-48920CD3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D1058-E3BC-9B66-CEE9-B650F17C0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53671-D8DF-3277-C389-9109EF8B6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F41AD-44A1-5BE7-1DF2-FC2300A3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A010B-3871-8C9B-7B59-F47C6B49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6FA5C-59D1-502D-A719-87BB6188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0FC1-2002-3FDC-C34C-30437377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AFFCF-717F-CA1C-6978-A623F5ED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10870-36A8-F130-4318-353AD8CF6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9A642-449B-6094-60BC-B314CB22D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5B920-4CF7-C5BD-7AAC-7129AF31B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0A04F-C272-6D9C-AD57-51D76A5C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BF4E5-203A-BDF8-3BDF-9360145B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09E6B-FFF0-1782-C6C1-0BCF7C8B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FC0A-FE1B-25A2-9F6C-D99DC062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B4AFA-D272-6591-FD0C-22AC3FD2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74639-38A6-791F-0D51-66B69175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BDD-DE59-E61E-7C66-0E455466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6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E6697-5BB6-7584-6DA7-0661954D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CD12F-4FC6-D967-FCE9-F04AB9FC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2FB57-CF04-372C-8D37-1696322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B8AF-810D-DE3A-B72D-A3136517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51C8-EEF3-F8B1-B541-5D729EE9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B9012-CBAD-4880-230A-F1BB3671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EE004-9FCF-83C4-513A-D28C899A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AAF75-DA0D-0654-5875-AC735361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9559F-965B-B774-754F-3404B5CE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C094-FFDA-5D5F-9556-47E2C5AD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3622E-10C7-72C3-E560-D7C7DB25E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7CC3A-CB2A-B513-3CC0-5C21BF0D2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E5C0E-98C2-C4B0-DF52-A0873CF3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B5D2B-DF6C-6D9A-2C95-E79351C2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D1D7-0BA3-4069-9A39-CD9C55A5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6D5F4-3B59-5F8C-729F-48FA1195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5705A-699F-7302-4F45-E50EA181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043B3-5BEF-4666-8885-7B8FB370B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67207-C56E-42E3-B7EC-F9BB7DA6FC0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F656-E71F-21F7-1D77-2664ADC7B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F88FE-2B1F-5C54-936A-D40FD8A5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CD864-C848-45D5-AF36-6B3A0305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irc.nist.gov/AI_RMF_Knowledge_Base/Playbook" TargetMode="External"/><Relationship Id="rId2" Type="http://schemas.openxmlformats.org/officeDocument/2006/relationships/hyperlink" Target="https://www.nist.gov/publications/towards-standard-identifying-and-managing-bias-artificial-intellig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-collaboratory.net/wp-content/uploads/2020/11/Randby.pdf" TargetMode="External"/><Relationship Id="rId2" Type="http://schemas.openxmlformats.org/officeDocument/2006/relationships/hyperlink" Target="https://ai-collaboratory.net/wp-content/uploads/2021/11/3_Inbasekar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-collaboratory.net/wp-content/uploads/2020/04/Underwood-CAS-2017.pdf" TargetMode="External"/><Relationship Id="rId5" Type="http://schemas.openxmlformats.org/officeDocument/2006/relationships/hyperlink" Target="https://ai-collaboratory.net/wp-content/uploads/2021/10/2021-Proctor_paper.pdf" TargetMode="External"/><Relationship Id="rId4" Type="http://schemas.openxmlformats.org/officeDocument/2006/relationships/hyperlink" Target="https://ai-collaboratory.net/wp-content/uploads/2021/10/Carter-et-al-Using-AI-and-ML-to-Optimize-Information-Discovery_MHCP_AIC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i-collaboratory.net/updates/" TargetMode="Externa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i-collaboratory.net/updat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in/richard-marcian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i-collaboratory.net/updat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in/richard-marcian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i-collaboratory.net/projects/piloting-network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ai-collaboratory.net/wp-content/uploads/2020/11/Final_Report_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ritage-ai.org/" TargetMode="External"/><Relationship Id="rId5" Type="http://schemas.openxmlformats.org/officeDocument/2006/relationships/hyperlink" Target="https://www.imls.gov/grants/awarded/lg-256565-ols-24" TargetMode="External"/><Relationship Id="rId4" Type="http://schemas.openxmlformats.org/officeDocument/2006/relationships/hyperlink" Target="https://ai-collaboratory.net/projects/talent-networ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i-collaboratory.net/ca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s://ai-collaboratory.net/cas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i-collaboratory.net/cas/cas-workshops/2024-9th-cas-worksho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1AFFC3-3D7B-D6F0-7DD9-E44D9A49859D}"/>
              </a:ext>
            </a:extLst>
          </p:cNvPr>
          <p:cNvSpPr/>
          <p:nvPr/>
        </p:nvSpPr>
        <p:spPr>
          <a:xfrm>
            <a:off x="0" y="2969"/>
            <a:ext cx="12192000" cy="1897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5B4C3-36AE-A9F0-06D1-8833F82D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93173"/>
          </a:xfrm>
          <a:noFill/>
        </p:spPr>
        <p:txBody>
          <a:bodyPr>
            <a:noAutofit/>
          </a:bodyPr>
          <a:lstStyle/>
          <a:p>
            <a:b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</a:br>
            <a:r>
              <a:rPr lang="en-US" sz="2800" b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803: The Impact of AI on the Future of Archival Work</a:t>
            </a:r>
            <a:br>
              <a:rPr lang="en-US" sz="2000" b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en-US" sz="2000" b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FFFFFF"/>
                </a:solidFill>
                <a:effectLst/>
                <a:highlight>
                  <a:srgbClr val="9400D3"/>
                </a:highlight>
                <a:latin typeface="Helvetica Neue" panose="02000503000000020004" pitchFamily="2" charset="0"/>
              </a:rPr>
              <a:t>Education </a:t>
            </a:r>
            <a:r>
              <a:rPr lang="en-US" sz="2000" b="1" i="0" dirty="0" err="1">
                <a:solidFill>
                  <a:srgbClr val="FFFFFF"/>
                </a:solidFill>
                <a:effectLst/>
                <a:highlight>
                  <a:srgbClr val="9400D3"/>
                </a:highlight>
                <a:latin typeface="Helvetica Neue" panose="02000503000000020004" pitchFamily="2" charset="0"/>
              </a:rPr>
              <a:t>Session</a:t>
            </a:r>
            <a:r>
              <a:rPr lang="en-US" sz="2000" b="1" i="0" dirty="0" err="1">
                <a:solidFill>
                  <a:srgbClr val="FFFFFF"/>
                </a:solidFill>
                <a:effectLst/>
                <a:highlight>
                  <a:srgbClr val="FF8000"/>
                </a:highlight>
                <a:latin typeface="Helvetica Neue" panose="02000503000000020004" pitchFamily="2" charset="0"/>
              </a:rPr>
              <a:t>In</a:t>
            </a:r>
            <a:r>
              <a:rPr lang="en-US" sz="2000" b="1" i="0" dirty="0">
                <a:solidFill>
                  <a:srgbClr val="FFFFFF"/>
                </a:solidFill>
                <a:effectLst/>
                <a:highlight>
                  <a:srgbClr val="FF8000"/>
                </a:highlight>
                <a:latin typeface="Helvetica Neue" panose="02000503000000020004" pitchFamily="2" charset="0"/>
              </a:rPr>
              <a:t>-person Only</a:t>
            </a:r>
            <a:br>
              <a:rPr lang="en-US" sz="2000" b="1" i="0" dirty="0">
                <a:solidFill>
                  <a:srgbClr val="FFFFFF"/>
                </a:solidFill>
                <a:effectLst/>
                <a:highlight>
                  <a:srgbClr val="FF8000"/>
                </a:highlight>
                <a:latin typeface="Helvetica Neue" panose="02000503000000020004" pitchFamily="2" charset="0"/>
              </a:rPr>
            </a:br>
            <a:b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</a:b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Saturday, August 17th -- </a:t>
            </a:r>
            <a:r>
              <a:rPr lang="en-US" sz="2000" b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1:45 PM – 3:00 PM -- Salon C 1-4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365A-0030-1A18-EF64-6C79BCC7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024743"/>
            <a:ext cx="11647714" cy="4833258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n-US" sz="4600" b="0" dirty="0">
                <a:solidFill>
                  <a:srgbClr val="2DACE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Description:</a:t>
            </a:r>
          </a:p>
          <a:p>
            <a:pPr lvl="1">
              <a:lnSpc>
                <a:spcPct val="120000"/>
              </a:lnSpc>
            </a:pPr>
            <a:r>
              <a:rPr lang="en-US" sz="2900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panel consists of presentations that cover themes of </a:t>
            </a:r>
            <a:r>
              <a:rPr lang="en-US" sz="2900" b="1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2900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900" b="1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Generative AI </a:t>
            </a:r>
            <a:r>
              <a:rPr lang="en-US" sz="2900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using:</a:t>
            </a:r>
          </a:p>
          <a:p>
            <a:pPr lvl="2">
              <a:lnSpc>
                <a:spcPct val="120000"/>
              </a:lnSpc>
            </a:pPr>
            <a:r>
              <a:rPr lang="en-US" sz="2900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 Segmentation and Handwritten Text Recognition (HTR)</a:t>
            </a:r>
          </a:p>
          <a:p>
            <a:pPr lvl="2">
              <a:lnSpc>
                <a:spcPct val="120000"/>
              </a:lnSpc>
            </a:pPr>
            <a:r>
              <a:rPr lang="en-US" sz="2900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Generative AI with ChatGPT </a:t>
            </a:r>
          </a:p>
          <a:p>
            <a:pPr lvl="2">
              <a:lnSpc>
                <a:spcPct val="120000"/>
              </a:lnSpc>
            </a:pPr>
            <a:r>
              <a:rPr lang="en-US" sz="2900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Sociotechnical approaches for Trustworthy AI</a:t>
            </a:r>
            <a:endParaRPr lang="en-US" sz="2600" kern="0" spc="-25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marL="238125" lvl="1" indent="-238125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1" i="0" u="none" strike="noStrike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Richard MARCIANO: </a:t>
            </a:r>
          </a:p>
          <a:p>
            <a:pPr marL="747713" lvl="2" indent="-290513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 @ U. Maryland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iSchool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 of AIC 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(formerly @ UNC Chapel Hill &amp; @ UCSD Supercomputer Center)</a:t>
            </a:r>
          </a:p>
          <a:p>
            <a:pPr marL="1152525" lvl="3" indent="-238125" fontAlgn="base">
              <a:lnSpc>
                <a:spcPct val="120000"/>
              </a:lnSpc>
              <a:spcBef>
                <a:spcPts val="600"/>
              </a:spcBef>
            </a:pPr>
            <a:r>
              <a:rPr lang="en-US" sz="2900" b="1" i="0" u="none" strike="noStrike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Anne J. GILLILAND: </a:t>
            </a:r>
          </a:p>
          <a:p>
            <a:pPr marL="1662113" lvl="4" indent="-290513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 @ UCLA &amp;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 Center for Information as Evidence</a:t>
            </a:r>
            <a:endParaRPr lang="en-US" sz="2400" b="1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25" lvl="1" indent="-238125" algn="l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i="0" u="none" strike="noStrike" dirty="0">
                <a:solidFill>
                  <a:srgbClr val="7030A0"/>
                </a:solidFill>
                <a:effectLst/>
                <a:latin typeface="Aptos Display" panose="020B0004020202020204" pitchFamily="34" charset="0"/>
              </a:rPr>
              <a:t>Greg JANSEN: </a:t>
            </a:r>
          </a:p>
          <a:p>
            <a:pPr marL="693738" lvl="2" indent="-236538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Research Software Architect @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AIC / UMD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@ Advanced Research Institute for Intelligence &amp; Security (ARLIS)</a:t>
            </a:r>
            <a:endParaRPr lang="en-US" sz="2900" b="1" i="0" u="none" strike="noStrike" dirty="0">
              <a:solidFill>
                <a:srgbClr val="7030A0"/>
              </a:solidFill>
              <a:effectLst/>
              <a:latin typeface="Aptos Display" panose="020B0004020202020204" pitchFamily="34" charset="0"/>
            </a:endParaRPr>
          </a:p>
          <a:p>
            <a:pPr marL="292100" lvl="1" indent="-292100" algn="l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i="0" u="none" strike="noStrike" dirty="0">
                <a:solidFill>
                  <a:srgbClr val="7030A0"/>
                </a:solidFill>
                <a:effectLst/>
                <a:latin typeface="Aptos Display" panose="020B0004020202020204" pitchFamily="34" charset="0"/>
              </a:rPr>
              <a:t>Lori PERINE: </a:t>
            </a:r>
          </a:p>
          <a:p>
            <a:pPr marL="747713" lvl="2" indent="-290513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Former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Researcher in Trustworthy AI 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National Institute of Standards and Technology (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NIST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7713" lvl="2" indent="-290513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See: </a:t>
            </a:r>
            <a:r>
              <a:rPr lang="en-US" sz="2300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Identifying &amp; Managing Bias in AI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300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AI Risk Management Framework Playbook</a:t>
            </a:r>
            <a:endParaRPr lang="en-US" sz="2900" b="1" i="0" u="none" strike="noStrike" dirty="0">
              <a:solidFill>
                <a:srgbClr val="7030A0"/>
              </a:solidFill>
              <a:effectLst/>
              <a:latin typeface="Aptos Display" panose="020B0004020202020204" pitchFamily="34" charset="0"/>
            </a:endParaRPr>
          </a:p>
          <a:p>
            <a:pPr marL="1152525" lvl="3" indent="-238125" fontAlgn="base">
              <a:lnSpc>
                <a:spcPct val="120000"/>
              </a:lnSpc>
              <a:spcBef>
                <a:spcPts val="600"/>
              </a:spcBef>
            </a:pPr>
            <a:r>
              <a:rPr lang="en-US" sz="2900" b="1" i="0" u="none" strike="noStrike" dirty="0">
                <a:solidFill>
                  <a:srgbClr val="7030A0"/>
                </a:solidFill>
                <a:effectLst/>
                <a:latin typeface="Aptos Display" panose="020B0004020202020204" pitchFamily="34" charset="0"/>
              </a:rPr>
              <a:t>Rajesh Kumar GNANASEKARAN: </a:t>
            </a:r>
          </a:p>
          <a:p>
            <a:pPr marL="1608138" lvl="4" indent="-236538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Assistant Director of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 Solutions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Division of IT @ U. Maryland</a:t>
            </a:r>
          </a:p>
          <a:p>
            <a:pPr marL="238125" lvl="1" indent="-238125" algn="l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i="0" u="none" strike="noStrike" dirty="0">
                <a:solidFill>
                  <a:srgbClr val="7030A0"/>
                </a:solidFill>
                <a:effectLst/>
                <a:latin typeface="Aptos Display" panose="020B0004020202020204" pitchFamily="34" charset="0"/>
              </a:rPr>
              <a:t>William UNDERWOOD: </a:t>
            </a:r>
          </a:p>
          <a:p>
            <a:pPr marL="693738" lvl="2" indent="-236538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Research Scientist 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w. AIC @ UMD &amp; (former) Georgia Tech Research Institute</a:t>
            </a:r>
          </a:p>
          <a:p>
            <a:pPr marL="693738" lvl="2" indent="-236538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expert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AI, NLP, ML, and Machine Vision applied to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e-records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e-archives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10652-CAF9-976F-DB3A-2970A9BCD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91" y="434933"/>
            <a:ext cx="2444109" cy="10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logos with text&#10;&#10;Description automatically generated">
            <a:extLst>
              <a:ext uri="{FF2B5EF4-FFF2-40B4-BE49-F238E27FC236}">
                <a16:creationId xmlns:a16="http://schemas.microsoft.com/office/drawing/2014/main" id="{D01194B6-AD25-8A55-4E96-6C18886A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5" y="177344"/>
            <a:ext cx="11842204" cy="4233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446BF2-B4CC-748E-C64A-F6FAEA731412}"/>
              </a:ext>
            </a:extLst>
          </p:cNvPr>
          <p:cNvSpPr txBox="1"/>
          <p:nvPr/>
        </p:nvSpPr>
        <p:spPr>
          <a:xfrm>
            <a:off x="766" y="6392033"/>
            <a:ext cx="1219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https://ai-</a:t>
            </a:r>
            <a:r>
              <a:rPr lang="en-US" dirty="0" err="1">
                <a:solidFill>
                  <a:schemeClr val="bg1"/>
                </a:solidFill>
              </a:rPr>
              <a:t>collaboratory.net</a:t>
            </a:r>
            <a:r>
              <a:rPr lang="en-US" dirty="0">
                <a:solidFill>
                  <a:schemeClr val="bg1"/>
                </a:solidFill>
              </a:rPr>
              <a:t>/2024/07/09/summer2024/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EF3F2-83CD-D4D6-90CD-BB7240481110}"/>
              </a:ext>
            </a:extLst>
          </p:cNvPr>
          <p:cNvSpPr txBox="1"/>
          <p:nvPr/>
        </p:nvSpPr>
        <p:spPr>
          <a:xfrm>
            <a:off x="92468" y="4587848"/>
            <a:ext cx="11924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Example:</a:t>
            </a:r>
          </a:p>
          <a:p>
            <a:endParaRPr lang="en-US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Playfair Display" pitchFamily="2" charset="77"/>
            </a:endParaRPr>
          </a:p>
          <a:p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SUMMER 2024: MLIS Students Engage w. Innovative Technologies to </a:t>
            </a:r>
          </a:p>
          <a:p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Explore the Future Processing of Archival Collections </a:t>
            </a:r>
          </a:p>
          <a:p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through </a:t>
            </a:r>
            <a:r>
              <a:rPr lang="en-US" sz="2400" b="1" i="1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spatial, graph &amp; </a:t>
            </a:r>
            <a:r>
              <a:rPr lang="en-US" sz="2400" b="1" i="1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genAI</a:t>
            </a: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layfair Display" pitchFamily="2" charset="77"/>
              </a:rPr>
              <a:t> Techniques</a:t>
            </a:r>
          </a:p>
        </p:txBody>
      </p:sp>
    </p:spTree>
    <p:extLst>
      <p:ext uri="{BB962C8B-B14F-4D97-AF65-F5344CB8AC3E}">
        <p14:creationId xmlns:p14="http://schemas.microsoft.com/office/powerpoint/2010/main" val="406579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8A8E94-0AB4-C7F9-DED3-49AAD9994741}"/>
              </a:ext>
            </a:extLst>
          </p:cNvPr>
          <p:cNvSpPr txBox="1"/>
          <p:nvPr/>
        </p:nvSpPr>
        <p:spPr>
          <a:xfrm>
            <a:off x="0" y="7951"/>
            <a:ext cx="12015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JUSTICE, HUMAN RIGHTS, CULTURAL HERITAGE: 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Upcoming Notebooks showcasing the use of AI / ML 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LLM: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C3870-FFD7-2067-10BC-DB6EE9C64262}"/>
              </a:ext>
            </a:extLst>
          </p:cNvPr>
          <p:cNvSpPr txBox="1"/>
          <p:nvPr/>
        </p:nvSpPr>
        <p:spPr>
          <a:xfrm>
            <a:off x="0" y="774186"/>
            <a:ext cx="12192000" cy="608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300" b="1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Large Language Models (LLM) /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ChatGPT:	MSA Legacy of Slavery Project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Conversing with the Past: Re-examining the Legacy of Slavery in Domestic Traffic Newspaper Advertisements with </a:t>
            </a:r>
            <a:r>
              <a:rPr lang="en-US" sz="12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OpenAI's</a:t>
            </a:r>
            <a:r>
              <a:rPr lang="en-US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GPT3 LLM, 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Rajesh Kumar </a:t>
            </a:r>
            <a:r>
              <a:rPr lang="en-US" sz="1200" dirty="0" err="1"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Gnanasekaran</a:t>
            </a:r>
            <a:r>
              <a:rPr lang="en-US" sz="1200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C. E. Haley, R. Marciano, </a:t>
            </a: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UCL PRESS: </a:t>
            </a:r>
            <a:r>
              <a:rPr lang="en-US" sz="12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Artificial Intelligence for Cultural Heritage Organizations </a:t>
            </a: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(2024)</a:t>
            </a:r>
            <a:endParaRPr lang="en-US" sz="1200" b="1" dirty="0">
              <a:solidFill>
                <a:srgbClr val="222222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Transfer Learning / BERT:				MSA Legacy of Slavery Project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Using Transfer Learning to contextually Optimize Optical Character Recognition (OCR) output and perform new Feature Extraction on a digitized cultural and historical dataset,</a:t>
            </a: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marL="12001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Aravind </a:t>
            </a:r>
            <a:r>
              <a:rPr lang="en-US" sz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Inbasekaran</a:t>
            </a: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Rajesh Kumar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Gnanasekaran</a:t>
            </a: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R. Marciano, 2021 IEEE International Conference on Big Data, Dec. 15, 2021, Orlando, FL.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See: </a:t>
            </a:r>
            <a:r>
              <a:rPr lang="en-US" sz="12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2"/>
              </a:rPr>
              <a:t>https://ai-collaboratory.net/wp-content/uploads/2021/11/3_Inbasekaran.pdf</a:t>
            </a:r>
            <a:endParaRPr lang="en-US" sz="1200" b="1" dirty="0">
              <a:solidFill>
                <a:srgbClr val="222222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Digital Curation / ML:				FDR Presidential Library Morgenthau Holocaust Collections Project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Digital Curation to Support Machine Learning</a:t>
            </a:r>
            <a:r>
              <a:rPr lang="en-US" sz="1200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endParaRPr lang="en-US" sz="1200" dirty="0">
              <a:solidFill>
                <a:srgbClr val="222222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2001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Teddy </a:t>
            </a:r>
            <a:r>
              <a:rPr lang="en-US" sz="1200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Randby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Richard Marciano, 2020 IEEE International Conference on Big Data, Dec. 11, 2020, Atlanta, GA. 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See: </a:t>
            </a:r>
            <a:r>
              <a:rPr lang="en-US" sz="1200" u="sng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3"/>
              </a:rPr>
              <a:t>https://ai-collaboratory.net/wp-content/uploads/2020/11/Randby.pdf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en-US" sz="1200" b="1" dirty="0">
              <a:solidFill>
                <a:srgbClr val="222222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Computer Vision / ML:				 FDR Presidential Library Morgenthau Holocaust Collections Project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Using AI and ML to Optimize Information Discovery in Under-utilized, Holocaust-related Records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</a:p>
          <a:p>
            <a:pPr marL="12001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Kirsten </a:t>
            </a:r>
            <a:r>
              <a:rPr lang="en-US" sz="1200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Strigel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Carter, Abby </a:t>
            </a:r>
            <a:r>
              <a:rPr lang="en-US" sz="1200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Gondek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William </a:t>
            </a:r>
            <a:r>
              <a:rPr lang="en-US" sz="1200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Underwod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Teddy </a:t>
            </a:r>
            <a:r>
              <a:rPr lang="en-US" sz="1200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Randby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Richard Marciano, AI &amp; Society [Journal of Knowledge, Culture and Communication], Special issue on “Born Digital” – Shedding Light into the Darkness of Digital Culture, Fall 2021. 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See: </a:t>
            </a:r>
            <a:r>
              <a:rPr lang="en-US" sz="1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4"/>
              </a:rPr>
              <a:t>https://ai-collaboratory.net/wp-content/uploads/2021/10/Carter-et-al-Using-AI-and-ML-to-Optimize-Information-Discovery_MHCP_AIC.pdf</a:t>
            </a:r>
            <a:endParaRPr lang="en-US" sz="12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Computer Vision / ML:				Spelman College Archives Photograph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“An AI-Assisted Framework for Rapid Conversion of Descriptive Photo Metadata into Linked Data”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Jennifer Proctor, Richard Marciano, MTSR 2021 Virtual Conference, 15th International Conference on Metadata and Semantics Research, Nov. 29 – Dec. 3, 2021.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See: </a:t>
            </a:r>
            <a:r>
              <a:rPr lang="en-US" sz="1200" b="0" i="0" u="sng" dirty="0">
                <a:solidFill>
                  <a:srgbClr val="222222"/>
                </a:solidFill>
                <a:effectLst/>
                <a:latin typeface="Georgia" panose="02040502050405020303" pitchFamily="18" charset="0"/>
                <a:hlinkClick r:id="rId5"/>
              </a:rPr>
              <a:t>https://ai-collaboratory.net/wp-content/uploads/2021/10/2021-Proctor_paper.pdf</a:t>
            </a:r>
            <a:endParaRPr lang="en-US" sz="12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NLP / NER: 					NARA War Relocation Authority (WRA)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“Computational Curation of a Digitized Series of WWII Japanese-American Internment,”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Underwood, B., Marciano, et al., IEEE Big Data 2017’s 2</a:t>
            </a:r>
            <a:r>
              <a:rPr lang="en-US" sz="1200" b="0" i="0" baseline="3000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Computational Archival Science (CAS) Workshop, Boston, MA, Dec. 13, 2017.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See: </a:t>
            </a:r>
            <a:r>
              <a:rPr lang="en-US" sz="1200" b="0" i="0" u="sng" dirty="0">
                <a:solidFill>
                  <a:srgbClr val="222222"/>
                </a:solidFill>
                <a:effectLst/>
                <a:latin typeface="Georgia" panose="02040502050405020303" pitchFamily="18" charset="0"/>
                <a:hlinkClick r:id="rId6"/>
              </a:rPr>
              <a:t>https://ai-collaboratory.net/wp-content/uploads/2020/04/Underwood-CAS-2017.pdf</a:t>
            </a:r>
            <a:endParaRPr lang="en-US" sz="1200" b="0" i="0" u="sng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2D16-5FA0-248C-775B-AF51D2C95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2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AI: Considerations and Concerns for Archival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AF225-2835-EA17-2BEC-9E949635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Anne J. Gilliland</a:t>
            </a:r>
          </a:p>
          <a:p>
            <a:r>
              <a:rPr lang="en-US" dirty="0"/>
              <a:t>Department of Information Studies</a:t>
            </a:r>
          </a:p>
          <a:p>
            <a:r>
              <a:rPr lang="en-US" dirty="0"/>
              <a:t>University of California, Los Angeles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210541-11DE-DFA2-A1B6-91F56D12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393" y="395605"/>
            <a:ext cx="2547257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74D39-27C9-2B6E-4F9C-7782714A144B}"/>
              </a:ext>
            </a:extLst>
          </p:cNvPr>
          <p:cNvSpPr txBox="1"/>
          <p:nvPr/>
        </p:nvSpPr>
        <p:spPr>
          <a:xfrm>
            <a:off x="3378200" y="753031"/>
            <a:ext cx="801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5"/>
              </a:rPr>
              <a:t>https://ai-collaboratory.net/updates/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52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9C7F-BFEC-672A-84DE-487EFA60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505" y="546410"/>
            <a:ext cx="8264236" cy="914401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6B1C-BFE8-607A-3723-A6842ACA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34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Many different groups and interests share archivists’ concerns about AI and: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Ethical implementation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Privacy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Deep fakes, disinformation, other forms of manipulation of facts and narratives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 loss of trust, societal control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Unconscious and/or uncontrollable bias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Getting it wrong; hallucinations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 on professions and on labor more broadly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Environmental impact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 …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archivists don’t have to work through these alone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What, then, are distinctly archival concerns? What do archivists bring to wider efforts?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3E1945-F2BD-228B-C7BE-B3E2AFFA5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922" y="546410"/>
            <a:ext cx="19594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9DF9-DD9B-9D44-82CE-99C4B120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55" y="377681"/>
            <a:ext cx="8749145" cy="106189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AI and archival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8E3CA-68CF-AFBB-C621-89293EA7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081"/>
            <a:ext cx="10515600" cy="48848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 is here to stay. Already widely used: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By records creators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By researchers using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datafied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digital collections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 shows major promise for assisting archivists, e.g., in: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Appraising, ingesting and describing massive scale digital recordkeeping systems and collections, e.g., e-communications, social media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Managing complex digital preservation processes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Reappraising and redescribing holdings, e.g., for reparative or reprioritization reasons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Managing privacy, security, cultural protocols and other complex access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Surfacing previously unknown/unrecognized evidence, information and affect within and across collections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Curating archival collections for specific uses and audiences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Presenting evidence and information in new ways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34EAA9-388D-3432-3593-05F0746F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831" y="377681"/>
            <a:ext cx="19594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2A53-1E59-4B6E-E625-71A94FE4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221" y="227012"/>
            <a:ext cx="929069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 of the archival concerns arising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7694D-F6D2-F95D-A62C-230A3AEF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515600" cy="50784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What, when and how is a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record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we ensure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algorithms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getting it right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? Or how much they are getting right?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 are algorithms trained and fine-tuned?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archival contextual knowledge, who has it, and why is it even more important now?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 know we can serve specific audiences and kinds of analyses better. Can we do the same for more generic audiences and research uses?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we ensure our records aren’t being used as proxy data for activities such as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redlining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Building ethical protections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into tools we supply to researchers/end users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27D25C-D9EF-A669-C18E-4BCB594D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083" y="365125"/>
            <a:ext cx="19594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8F0F-0E27-1F02-5FA6-77A28989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476" y="365126"/>
            <a:ext cx="8861323" cy="87266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Essentials for the archival field: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BF88F-84DB-FEFA-FD4E-2695A8E8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648"/>
            <a:ext cx="10515600" cy="46960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Computational thinking and AI awareness have to be integrated with archival thinking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need to be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trained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to work in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archival </a:t>
            </a:r>
            <a:r>
              <a:rPr lang="en-US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environmentsTechnical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experts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Conceptual rigor is more important than ever –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AI implementations must be archivally framed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Archival context is paramount – it must be defined and identified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Those involved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datafying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and training and fine-tuning algorithms needs to be trained in identifying archival context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F50C47-F91F-52F1-006B-3CEB1E3AB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35" y="344256"/>
            <a:ext cx="19594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3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86216-B72C-C809-F1EF-C854CEEB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6" y="381026"/>
            <a:ext cx="12192000" cy="8900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Richard Marciano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7D65A5-C9DB-6C01-273C-E854CB04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569" y="5361359"/>
            <a:ext cx="9769434" cy="440174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https://www.linkedin.com/in/richard-marciano/</a:t>
            </a:r>
            <a:r>
              <a:rPr lang="en-US" sz="2000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DF1AA31-4073-2CB7-3F12-86AF53EB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1" y="5365848"/>
            <a:ext cx="1538478" cy="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E5D80977-DD54-B841-1292-BD9A882412D6}"/>
              </a:ext>
            </a:extLst>
          </p:cNvPr>
          <p:cNvSpPr txBox="1">
            <a:spLocks/>
          </p:cNvSpPr>
          <p:nvPr/>
        </p:nvSpPr>
        <p:spPr>
          <a:xfrm>
            <a:off x="2445569" y="4790167"/>
            <a:ext cx="9769434" cy="440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marciano@umd.edu</a:t>
            </a:r>
            <a:endParaRPr lang="en-US" sz="2000" dirty="0"/>
          </a:p>
        </p:txBody>
      </p:sp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B4CA549-2B8A-01E1-006B-C6465A348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2" y="4833755"/>
            <a:ext cx="1538478" cy="3965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A1A00E-09A4-FE94-D641-165B9517ED46}"/>
              </a:ext>
            </a:extLst>
          </p:cNvPr>
          <p:cNvCxnSpPr>
            <a:cxnSpLocks/>
          </p:cNvCxnSpPr>
          <p:nvPr/>
        </p:nvCxnSpPr>
        <p:spPr>
          <a:xfrm>
            <a:off x="2457445" y="4639733"/>
            <a:ext cx="0" cy="139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15916F-893B-6056-BE24-B55F817FD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93" y="2985831"/>
            <a:ext cx="1414395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14448-6B8A-CBB6-42DE-C05C94B5C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12673"/>
            <a:ext cx="847417" cy="847417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D8C9E7E7-9535-8FFA-F517-23C3B48CD011}"/>
              </a:ext>
            </a:extLst>
          </p:cNvPr>
          <p:cNvSpPr txBox="1">
            <a:spLocks/>
          </p:cNvSpPr>
          <p:nvPr/>
        </p:nvSpPr>
        <p:spPr>
          <a:xfrm>
            <a:off x="2445569" y="2203931"/>
            <a:ext cx="9769434" cy="440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computational-archival-science@googlegroups.com</a:t>
            </a:r>
            <a:endParaRPr lang="en-US" sz="3200" dirty="0"/>
          </a:p>
        </p:txBody>
      </p:sp>
      <p:pic>
        <p:nvPicPr>
          <p:cNvPr id="10" name="Picture 8" descr="Google Groups | Logopedia | Fandom">
            <a:extLst>
              <a:ext uri="{FF2B5EF4-FFF2-40B4-BE49-F238E27FC236}">
                <a16:creationId xmlns:a16="http://schemas.microsoft.com/office/drawing/2014/main" id="{67367C96-3106-2F8E-43E9-24E61222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" y="2250535"/>
            <a:ext cx="2164923" cy="3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0C4EA-3A70-C2D7-BEFC-6798261C6D83}"/>
              </a:ext>
            </a:extLst>
          </p:cNvPr>
          <p:cNvSpPr txBox="1"/>
          <p:nvPr/>
        </p:nvSpPr>
        <p:spPr>
          <a:xfrm>
            <a:off x="2445569" y="3067076"/>
            <a:ext cx="615141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hlinkClick r:id="rId8"/>
              </a:rPr>
              <a:t>https://ai-collaboratory.net/updates/</a:t>
            </a:r>
            <a:r>
              <a:rPr lang="en-US" sz="2900" dirty="0"/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6A2013-C0FA-4945-F99E-C0EBC280623D}"/>
              </a:ext>
            </a:extLst>
          </p:cNvPr>
          <p:cNvCxnSpPr>
            <a:cxnSpLocks/>
          </p:cNvCxnSpPr>
          <p:nvPr/>
        </p:nvCxnSpPr>
        <p:spPr>
          <a:xfrm>
            <a:off x="2445569" y="2034613"/>
            <a:ext cx="0" cy="1951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49D364-D560-C504-6F88-6FB0C5C12C49}"/>
              </a:ext>
            </a:extLst>
          </p:cNvPr>
          <p:cNvCxnSpPr>
            <a:cxnSpLocks/>
          </p:cNvCxnSpPr>
          <p:nvPr/>
        </p:nvCxnSpPr>
        <p:spPr>
          <a:xfrm flipH="1">
            <a:off x="97765" y="4267658"/>
            <a:ext cx="10286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0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DD33-143D-1B51-5B1E-7DB2E8EE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59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Agenda: 1:45 pm – 3:00 pm (Central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0D89-536A-6FD8-86B3-71A5D61A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588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b="1" dirty="0"/>
              <a:t>1:45 – 1:55 – </a:t>
            </a:r>
            <a:r>
              <a:rPr lang="en-US" b="1" dirty="0">
                <a:solidFill>
                  <a:srgbClr val="7030A0"/>
                </a:solidFill>
              </a:rPr>
              <a:t>Richard Marciano </a:t>
            </a:r>
            <a:r>
              <a:rPr lang="en-US" sz="2100" b="1" dirty="0"/>
              <a:t>(w. </a:t>
            </a:r>
            <a:r>
              <a:rPr lang="en-US" sz="2100" b="1" dirty="0">
                <a:solidFill>
                  <a:srgbClr val="7030A0"/>
                </a:solidFill>
              </a:rPr>
              <a:t>Anne J. Gilliland</a:t>
            </a:r>
            <a:r>
              <a:rPr lang="en-US" sz="2100" b="1" dirty="0"/>
              <a:t>)</a:t>
            </a:r>
            <a:endParaRPr lang="en-US" sz="2100" dirty="0"/>
          </a:p>
          <a:p>
            <a:pPr lvl="1"/>
            <a:r>
              <a:rPr lang="en-US" sz="2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Intro AI &amp; Archives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b="1" dirty="0"/>
              <a:t>1:55 – 2:10 – </a:t>
            </a:r>
            <a:r>
              <a:rPr lang="en-US" b="1" dirty="0">
                <a:solidFill>
                  <a:srgbClr val="7030A0"/>
                </a:solidFill>
              </a:rPr>
              <a:t>Greg Jansen</a:t>
            </a:r>
          </a:p>
          <a:p>
            <a:pPr lvl="1"/>
            <a:r>
              <a:rPr lang="en-US" sz="2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Techniques to Segment &amp; Filter 1950s Census Forms</a:t>
            </a:r>
          </a:p>
          <a:p>
            <a:pPr lvl="1"/>
            <a:endParaRPr lang="en-US" sz="1300" b="1" dirty="0"/>
          </a:p>
          <a:p>
            <a:pPr lvl="1"/>
            <a:r>
              <a:rPr lang="en-US" sz="2400" b="1" dirty="0"/>
              <a:t>Questions: 5 min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b="1" dirty="0"/>
              <a:t>2:15 – 2:40 – </a:t>
            </a:r>
            <a:r>
              <a:rPr lang="en-US" b="1" dirty="0">
                <a:solidFill>
                  <a:srgbClr val="7030A0"/>
                </a:solidFill>
              </a:rPr>
              <a:t>Lori </a:t>
            </a:r>
            <a:r>
              <a:rPr lang="en-US" b="1" dirty="0" err="1">
                <a:solidFill>
                  <a:srgbClr val="7030A0"/>
                </a:solidFill>
              </a:rPr>
              <a:t>Perine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sz="2100" b="1" dirty="0"/>
              <a:t>(w. </a:t>
            </a:r>
            <a:r>
              <a:rPr lang="en-US" sz="2100" b="1" dirty="0">
                <a:solidFill>
                  <a:srgbClr val="7030A0"/>
                </a:solidFill>
              </a:rPr>
              <a:t>Rajesh K. </a:t>
            </a:r>
            <a:r>
              <a:rPr lang="en-US" sz="2100" b="1" dirty="0" err="1">
                <a:solidFill>
                  <a:srgbClr val="7030A0"/>
                </a:solidFill>
              </a:rPr>
              <a:t>Gnanasekaran</a:t>
            </a:r>
            <a:r>
              <a:rPr lang="en-US" sz="2100" b="1" dirty="0"/>
              <a:t>, remote)</a:t>
            </a:r>
          </a:p>
          <a:p>
            <a:pPr lvl="1">
              <a:lnSpc>
                <a:spcPct val="120000"/>
              </a:lnSpc>
            </a:pPr>
            <a:r>
              <a:rPr lang="en-US" sz="2100" b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Achieving Double Trust:  How Can Trustworthy Computational Treatments &amp; AI Enable Trustworthy Archives?</a:t>
            </a:r>
          </a:p>
          <a:p>
            <a:pPr lvl="1">
              <a:lnSpc>
                <a:spcPct val="120000"/>
              </a:lnSpc>
            </a:pPr>
            <a:endParaRPr lang="en-US" sz="1400" b="1" dirty="0"/>
          </a:p>
          <a:p>
            <a:pPr lvl="1"/>
            <a:r>
              <a:rPr lang="en-US" b="1" dirty="0"/>
              <a:t>Questions: 5 min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2:45 – 2:55 – </a:t>
            </a:r>
            <a:r>
              <a:rPr lang="en-US" b="1" dirty="0">
                <a:solidFill>
                  <a:srgbClr val="7030A0"/>
                </a:solidFill>
              </a:rPr>
              <a:t>Bill Underwood </a:t>
            </a:r>
            <a:r>
              <a:rPr lang="en-US" sz="2100" b="1" dirty="0"/>
              <a:t>(remote)</a:t>
            </a:r>
          </a:p>
          <a:p>
            <a:pPr lvl="1"/>
            <a:r>
              <a:rPr lang="en-US" sz="2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 GPT-4 Think Computationally About Digital Archival Tasks?</a:t>
            </a:r>
          </a:p>
          <a:p>
            <a:pPr lvl="1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/>
              <a:t>Questions: 5 min</a:t>
            </a:r>
          </a:p>
        </p:txBody>
      </p:sp>
    </p:spTree>
    <p:extLst>
      <p:ext uri="{BB962C8B-B14F-4D97-AF65-F5344CB8AC3E}">
        <p14:creationId xmlns:p14="http://schemas.microsoft.com/office/powerpoint/2010/main" val="339697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86216-B72C-C809-F1EF-C854CEEB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6" y="381026"/>
            <a:ext cx="12192000" cy="8900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Richard Marciano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7D65A5-C9DB-6C01-273C-E854CB04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569" y="5361359"/>
            <a:ext cx="9769434" cy="440174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https://www.linkedin.com/in/richard-marciano/</a:t>
            </a:r>
            <a:r>
              <a:rPr lang="en-US" sz="2000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DF1AA31-4073-2CB7-3F12-86AF53EB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1" y="5365848"/>
            <a:ext cx="1538478" cy="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E5D80977-DD54-B841-1292-BD9A882412D6}"/>
              </a:ext>
            </a:extLst>
          </p:cNvPr>
          <p:cNvSpPr txBox="1">
            <a:spLocks/>
          </p:cNvSpPr>
          <p:nvPr/>
        </p:nvSpPr>
        <p:spPr>
          <a:xfrm>
            <a:off x="2445569" y="4790167"/>
            <a:ext cx="9769434" cy="440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marciano@umd.edu</a:t>
            </a:r>
            <a:endParaRPr lang="en-US" sz="2000" dirty="0"/>
          </a:p>
        </p:txBody>
      </p:sp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B4CA549-2B8A-01E1-006B-C6465A348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2" y="4833755"/>
            <a:ext cx="1538478" cy="3965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A1A00E-09A4-FE94-D641-165B9517ED46}"/>
              </a:ext>
            </a:extLst>
          </p:cNvPr>
          <p:cNvCxnSpPr>
            <a:cxnSpLocks/>
          </p:cNvCxnSpPr>
          <p:nvPr/>
        </p:nvCxnSpPr>
        <p:spPr>
          <a:xfrm>
            <a:off x="2457445" y="4639733"/>
            <a:ext cx="0" cy="139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15916F-893B-6056-BE24-B55F817FD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93" y="2985831"/>
            <a:ext cx="1414395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14448-6B8A-CBB6-42DE-C05C94B5C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12673"/>
            <a:ext cx="847417" cy="847417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D8C9E7E7-9535-8FFA-F517-23C3B48CD011}"/>
              </a:ext>
            </a:extLst>
          </p:cNvPr>
          <p:cNvSpPr txBox="1">
            <a:spLocks/>
          </p:cNvSpPr>
          <p:nvPr/>
        </p:nvSpPr>
        <p:spPr>
          <a:xfrm>
            <a:off x="2445569" y="2203931"/>
            <a:ext cx="9769434" cy="440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computational-archival-science@googlegroups.com</a:t>
            </a:r>
            <a:endParaRPr lang="en-US" sz="3200" dirty="0"/>
          </a:p>
        </p:txBody>
      </p:sp>
      <p:pic>
        <p:nvPicPr>
          <p:cNvPr id="10" name="Picture 8" descr="Google Groups | Logopedia | Fandom">
            <a:extLst>
              <a:ext uri="{FF2B5EF4-FFF2-40B4-BE49-F238E27FC236}">
                <a16:creationId xmlns:a16="http://schemas.microsoft.com/office/drawing/2014/main" id="{67367C96-3106-2F8E-43E9-24E61222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" y="2250535"/>
            <a:ext cx="2164923" cy="3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0C4EA-3A70-C2D7-BEFC-6798261C6D83}"/>
              </a:ext>
            </a:extLst>
          </p:cNvPr>
          <p:cNvSpPr txBox="1"/>
          <p:nvPr/>
        </p:nvSpPr>
        <p:spPr>
          <a:xfrm>
            <a:off x="2445569" y="3067076"/>
            <a:ext cx="615141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hlinkClick r:id="rId8"/>
              </a:rPr>
              <a:t>https://ai-collaboratory.net/updates/</a:t>
            </a:r>
            <a:r>
              <a:rPr lang="en-US" sz="2900" dirty="0"/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6A2013-C0FA-4945-F99E-C0EBC280623D}"/>
              </a:ext>
            </a:extLst>
          </p:cNvPr>
          <p:cNvCxnSpPr>
            <a:cxnSpLocks/>
          </p:cNvCxnSpPr>
          <p:nvPr/>
        </p:nvCxnSpPr>
        <p:spPr>
          <a:xfrm>
            <a:off x="2445569" y="2034613"/>
            <a:ext cx="0" cy="1951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49D364-D560-C504-6F88-6FB0C5C12C49}"/>
              </a:ext>
            </a:extLst>
          </p:cNvPr>
          <p:cNvCxnSpPr>
            <a:cxnSpLocks/>
          </p:cNvCxnSpPr>
          <p:nvPr/>
        </p:nvCxnSpPr>
        <p:spPr>
          <a:xfrm flipH="1">
            <a:off x="97765" y="4267658"/>
            <a:ext cx="10286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7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420E-C425-9B2A-FFC5-B42CF300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485986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n-lt"/>
                <a:cs typeface="Calibri Light" panose="020F0302020204030204" pitchFamily="34" charset="0"/>
              </a:rPr>
              <a:t>1. IMLS 2018-2020</a:t>
            </a:r>
            <a:r>
              <a:rPr lang="en-US" sz="3200" dirty="0">
                <a:latin typeface="+mn-lt"/>
                <a:cs typeface="Calibri Light" panose="020F0302020204030204" pitchFamily="34" charset="0"/>
              </a:rPr>
              <a:t>: </a:t>
            </a:r>
            <a:r>
              <a:rPr lang="en-US" sz="3200" b="1" dirty="0">
                <a:latin typeface="+mn-lt"/>
                <a:cs typeface="Calibri Light" panose="020F0302020204030204" pitchFamily="34" charset="0"/>
              </a:rPr>
              <a:t>CT-LASER</a:t>
            </a:r>
            <a:r>
              <a:rPr lang="en-US" sz="3200" dirty="0">
                <a:latin typeface="+mn-lt"/>
                <a:cs typeface="Calibri Light" panose="020F0302020204030204" pitchFamily="34" charset="0"/>
              </a:rPr>
              <a:t> </a:t>
            </a:r>
            <a:br>
              <a:rPr lang="en-US" sz="2000" dirty="0">
                <a:latin typeface="+mn-lt"/>
                <a:cs typeface="Calibri Light" panose="020F0302020204030204" pitchFamily="34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 Computational Framework for Library and Archival Education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https://ai-collaboratory.net/wp-content/uploads/2020/11/Final_Report_r.pdf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Calibri Light" panose="020F0302020204030204" pitchFamily="34" charset="0"/>
              </a:rPr>
              <a:t>. IMLS 2020-2024</a:t>
            </a:r>
            <a:r>
              <a:rPr lang="en-US" sz="3200" dirty="0">
                <a:latin typeface="+mn-lt"/>
                <a:cs typeface="Calibri Light" panose="020F0302020204030204" pitchFamily="34" charset="0"/>
              </a:rPr>
              <a:t>: </a:t>
            </a:r>
            <a:r>
              <a:rPr lang="en-US" sz="3200" b="1" dirty="0">
                <a:latin typeface="+mn-lt"/>
                <a:cs typeface="Calibri Light" panose="020F0302020204030204" pitchFamily="34" charset="0"/>
              </a:rPr>
              <a:t>PILOTING Network</a:t>
            </a:r>
            <a:br>
              <a:rPr lang="en-US" sz="2000" dirty="0">
                <a:latin typeface="+mn-lt"/>
                <a:cs typeface="Calibri Light" panose="020F0302020204030204" pitchFamily="34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Pilot Study with 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Schools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&amp; 5 Archives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https://ai-collaboratory.net/projects/piloting-network/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3200" b="1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3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Calibri Light" panose="020F0302020204030204" pitchFamily="34" charset="0"/>
              </a:rPr>
              <a:t>. IMLS 2022-2025</a:t>
            </a:r>
            <a:r>
              <a:rPr lang="en-US" sz="3200" dirty="0">
                <a:latin typeface="+mn-lt"/>
                <a:cs typeface="Calibri Light" panose="020F0302020204030204" pitchFamily="34" charset="0"/>
              </a:rPr>
              <a:t>: </a:t>
            </a:r>
            <a:r>
              <a:rPr lang="en-US" sz="3200" b="1" dirty="0">
                <a:latin typeface="+mn-lt"/>
                <a:cs typeface="Calibri Light" panose="020F0302020204030204" pitchFamily="34" charset="0"/>
              </a:rPr>
              <a:t>TALENT Network</a:t>
            </a:r>
            <a:r>
              <a:rPr lang="en-US" sz="3200" dirty="0">
                <a:latin typeface="+mn-lt"/>
                <a:cs typeface="Calibri Light" panose="020F0302020204030204" pitchFamily="34" charset="0"/>
              </a:rPr>
              <a:t> </a:t>
            </a:r>
            <a:br>
              <a:rPr lang="en-US" sz="2000" dirty="0">
                <a:latin typeface="+mn-lt"/>
                <a:cs typeface="Calibri Light" panose="020F0302020204030204" pitchFamily="34" charset="0"/>
              </a:rPr>
            </a:br>
            <a:r>
              <a:rPr lang="en-US" sz="2000" b="1" dirty="0">
                <a:latin typeface="+mn-lt"/>
                <a:cs typeface="Calibri Light" panose="020F0302020204030204" pitchFamily="34" charset="0"/>
              </a:rPr>
              <a:t>P</a:t>
            </a:r>
            <a:r>
              <a:rPr lang="en-US" sz="2000" dirty="0">
                <a:latin typeface="+mn-lt"/>
                <a:cs typeface="Calibri Light" panose="020F0302020204030204" pitchFamily="34" charset="0"/>
              </a:rPr>
              <a:t>romoting the </a:t>
            </a:r>
            <a:r>
              <a:rPr lang="en-US" sz="2000" b="1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T</a:t>
            </a:r>
            <a: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raining of </a:t>
            </a:r>
            <a:r>
              <a:rPr lang="en-US" sz="2000" b="1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A</a:t>
            </a:r>
            <a: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rchival &amp; </a:t>
            </a:r>
            <a:r>
              <a:rPr lang="en-US" sz="2000" b="1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L</a:t>
            </a:r>
            <a: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ibrary </a:t>
            </a:r>
            <a:r>
              <a:rPr lang="en-US" sz="2000" b="1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E</a:t>
            </a:r>
            <a: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ducators w. </a:t>
            </a:r>
            <a:r>
              <a:rPr lang="en-US" sz="2000" dirty="0" err="1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i</a:t>
            </a:r>
            <a:r>
              <a:rPr lang="en-US" sz="2000" b="1" dirty="0" err="1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N</a:t>
            </a:r>
            <a:r>
              <a:rPr lang="en-US" sz="2000" dirty="0" err="1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novative</a:t>
            </a:r>
            <a: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2000" b="1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T</a:t>
            </a:r>
            <a: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echnologies</a:t>
            </a:r>
            <a:br>
              <a:rPr lang="en-US" sz="20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1600" dirty="0"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National i</a:t>
            </a:r>
            <a: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mplementation project.</a:t>
            </a:r>
            <a:b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  <a:hlinkClick r:id="rId4"/>
              </a:rPr>
              <a:t>https://ai-collaboratory.net/projects/talent-network/</a:t>
            </a:r>
            <a: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 </a:t>
            </a:r>
            <a:b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b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1600" dirty="0"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			----------</a:t>
            </a: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3200" b="1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4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Calibri Light" panose="020F0302020204030204" pitchFamily="34" charset="0"/>
              </a:rPr>
              <a:t>. IMLS 2024-2026</a:t>
            </a:r>
            <a:r>
              <a:rPr lang="en-US" sz="3200" dirty="0">
                <a:latin typeface="+mn-lt"/>
                <a:cs typeface="Calibri Light" panose="020F0302020204030204" pitchFamily="34" charset="0"/>
              </a:rPr>
              <a:t>: </a:t>
            </a:r>
            <a:r>
              <a:rPr lang="en-US" sz="3200" b="1" i="0" dirty="0">
                <a:effectLst/>
                <a:highlight>
                  <a:srgbClr val="FFFFFF"/>
                </a:highlight>
                <a:latin typeface="+mn-lt"/>
              </a:rPr>
              <a:t>GenAI-4-Arch</a:t>
            </a: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2000" b="0" i="0" dirty="0">
                <a:effectLst/>
                <a:highlight>
                  <a:srgbClr val="FFFFFF"/>
                </a:highlight>
                <a:latin typeface="+mn-lt"/>
              </a:rPr>
              <a:t>Harnessing 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+mn-lt"/>
              </a:rPr>
              <a:t>Generative AI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+mn-lt"/>
              </a:rPr>
              <a:t>to Support Exploration and Discovery in Library and 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+mn-lt"/>
              </a:rPr>
              <a:t>Archival Collections</a:t>
            </a:r>
            <a:br>
              <a:rPr lang="en-US" sz="2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</a:br>
            <a:r>
              <a:rPr lang="en-US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  <a:hlinkClick r:id="rId5"/>
              </a:rPr>
              <a:t>https://www.imls.gov/grants/awarded/lg-256565-ols-24</a:t>
            </a:r>
            <a:r>
              <a:rPr lang="en-US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  <a:cs typeface="Calibri Light" panose="020F0302020204030204" pitchFamily="34" charset="0"/>
              </a:rPr>
              <a:t> </a:t>
            </a:r>
            <a:endParaRPr lang="en-US" sz="16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301A7-A104-0073-5AFB-356106183B82}"/>
              </a:ext>
            </a:extLst>
          </p:cNvPr>
          <p:cNvSpPr txBox="1"/>
          <p:nvPr/>
        </p:nvSpPr>
        <p:spPr>
          <a:xfrm>
            <a:off x="2421467" y="5041900"/>
            <a:ext cx="9203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HERITAGE-AI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en-US" b="0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Initiative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 </a:t>
            </a:r>
          </a:p>
          <a:p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H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arnessing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E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nhanced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R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esearch &amp;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I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nstructional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T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echnologies for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A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rchival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G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enerative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E</a:t>
            </a:r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xploration</a:t>
            </a:r>
          </a:p>
          <a:p>
            <a:r>
              <a:rPr lang="en-US" dirty="0">
                <a:effectLst/>
                <a:highlight>
                  <a:srgbClr val="FFFFFF"/>
                </a:highlight>
                <a:latin typeface="inherit"/>
              </a:rPr>
              <a:t>    using </a:t>
            </a:r>
            <a:r>
              <a:rPr lang="en-US" sz="2000" b="1" dirty="0">
                <a:effectLst/>
                <a:highlight>
                  <a:srgbClr val="FFFFFF"/>
                </a:highlight>
                <a:latin typeface="inherit"/>
              </a:rPr>
              <a:t>AI</a:t>
            </a:r>
          </a:p>
          <a:p>
            <a:r>
              <a:rPr lang="en-US" dirty="0">
                <a:hlinkClick r:id="rId6"/>
              </a:rPr>
              <a:t>https://heritage-ai.org</a:t>
            </a:r>
            <a:r>
              <a:rPr lang="en-US">
                <a:hlinkClick r:id="rId6"/>
              </a:rPr>
              <a:t>/</a:t>
            </a:r>
            <a:r>
              <a:rPr lang="en-US" sz="2000" b="1">
                <a:highlight>
                  <a:srgbClr val="FFFFFF"/>
                </a:highlight>
                <a:latin typeface="inherit"/>
              </a:rPr>
              <a:t> </a:t>
            </a:r>
            <a:endParaRPr lang="en-US" dirty="0"/>
          </a:p>
        </p:txBody>
      </p:sp>
      <p:pic>
        <p:nvPicPr>
          <p:cNvPr id="10" name="Picture 9" descr="A table with books and a lamp on it&#10;&#10;Description automatically generated">
            <a:extLst>
              <a:ext uri="{FF2B5EF4-FFF2-40B4-BE49-F238E27FC236}">
                <a16:creationId xmlns:a16="http://schemas.microsoft.com/office/drawing/2014/main" id="{C82DAA70-0F7A-7EAD-47A3-7E8A1EEE0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00"/>
            <a:ext cx="2421467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224097749_0_42"/>
          <p:cNvSpPr txBox="1">
            <a:spLocks noGrp="1"/>
          </p:cNvSpPr>
          <p:nvPr>
            <p:ph type="title"/>
          </p:nvPr>
        </p:nvSpPr>
        <p:spPr>
          <a:xfrm>
            <a:off x="810000" y="447187"/>
            <a:ext cx="10572000" cy="9704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EFEFE"/>
              </a:buClr>
              <a:buSzPts val="1100"/>
            </a:pPr>
            <a:endParaRPr/>
          </a:p>
        </p:txBody>
      </p:sp>
      <p:pic>
        <p:nvPicPr>
          <p:cNvPr id="153" name="Google Shape;153;g8224097749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20051"/>
            <a:ext cx="12191999" cy="48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8224097749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" y="4861751"/>
            <a:ext cx="12192000" cy="201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 up of circuit board">
            <a:extLst>
              <a:ext uri="{FF2B5EF4-FFF2-40B4-BE49-F238E27FC236}">
                <a16:creationId xmlns:a16="http://schemas.microsoft.com/office/drawing/2014/main" id="{095708C9-099A-C73C-A09C-A3D4D1B79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5" r="33026" b="-2"/>
          <a:stretch/>
        </p:blipFill>
        <p:spPr>
          <a:xfrm>
            <a:off x="-1" y="-2"/>
            <a:ext cx="3429001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FA25C-174E-FCCD-7CF2-1469075E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-2"/>
            <a:ext cx="8762999" cy="15593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Computational Archival Science</a:t>
            </a:r>
            <a:br>
              <a:rPr lang="en-US" sz="4000" dirty="0"/>
            </a:br>
            <a:r>
              <a:rPr lang="en-US" sz="4000" dirty="0"/>
              <a:t>(CAS)</a:t>
            </a:r>
            <a:r>
              <a:rPr lang="en-US" sz="4000" b="0" dirty="0">
                <a:effectLst/>
              </a:rPr>
              <a:t> 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360F-2EF1-6C0E-236E-22A09864D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447800"/>
            <a:ext cx="8762999" cy="5410200"/>
          </a:xfrm>
        </p:spPr>
        <p:txBody>
          <a:bodyPr anchor="ctr">
            <a:normAutofit/>
          </a:bodyPr>
          <a:lstStyle/>
          <a:p>
            <a:pPr marL="0" indent="0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 b="1" i="0" u="none" strike="noStrike" dirty="0">
                <a:effectLst/>
                <a:latin typeface="+mj-lt"/>
              </a:rPr>
              <a:t>Working Definition</a:t>
            </a:r>
            <a:r>
              <a:rPr lang="en-US" sz="2200" b="0" i="0" u="none" strike="noStrike" dirty="0">
                <a:effectLst/>
                <a:latin typeface="+mj-lt"/>
              </a:rPr>
              <a:t>:</a:t>
            </a:r>
            <a:endParaRPr lang="en-US" sz="2200" b="0" dirty="0">
              <a:effectLst/>
              <a:latin typeface="+mj-lt"/>
            </a:endParaRPr>
          </a:p>
          <a:p>
            <a:pPr marL="315900" rtl="0" fontAlgn="base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A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transdisciplinary field grounded in archival, information, and computational science that is concerned with: </a:t>
            </a:r>
          </a:p>
          <a:p>
            <a:pPr marL="773100" lvl="1" fontAlgn="base">
              <a:lnSpc>
                <a:spcPct val="110000"/>
              </a:lnSpc>
              <a:spcBef>
                <a:spcPts val="800"/>
              </a:spcBef>
            </a:pP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the application of 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computational methods and resources, design patterns, sociotechnical constructs, and human-technology interaction</a:t>
            </a:r>
          </a:p>
          <a:p>
            <a:pPr marL="773100" lvl="1" fontAlgn="base">
              <a:lnSpc>
                <a:spcPct val="110000"/>
              </a:lnSpc>
              <a:spcBef>
                <a:spcPts val="800"/>
              </a:spcBef>
            </a:pP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to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 large-scale (big data) records/archives processing, analysis, storage, long-term preservation, and access problems</a:t>
            </a:r>
          </a:p>
          <a:p>
            <a:pPr marL="773100" lvl="1" fontAlgn="base">
              <a:lnSpc>
                <a:spcPct val="110000"/>
              </a:lnSpc>
              <a:spcBef>
                <a:spcPts val="800"/>
              </a:spcBef>
            </a:pP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with the aim 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of improving and optimizing efficiency, authenticity, truthfulness, provenance, productivity, computation, information structure and design, precision, and human technology interaction </a:t>
            </a:r>
          </a:p>
          <a:p>
            <a:pPr marL="773100" lvl="1" fontAlgn="base">
              <a:lnSpc>
                <a:spcPct val="110000"/>
              </a:lnSpc>
              <a:spcBef>
                <a:spcPts val="800"/>
              </a:spcBef>
            </a:pP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in support of 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acquisition, appraisal, arrangement and description, preservation, communication, transmission, analysis, and access decisions</a:t>
            </a:r>
          </a:p>
          <a:p>
            <a:pPr marL="544500" lvl="1" indent="0" fontAlgn="base">
              <a:lnSpc>
                <a:spcPct val="110000"/>
              </a:lnSpc>
              <a:spcBef>
                <a:spcPts val="800"/>
              </a:spcBef>
              <a:buNone/>
            </a:pPr>
            <a:endParaRPr lang="en-US" sz="16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9525" lvl="1" indent="0" algn="ctr" fontAlgn="base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000" dirty="0">
                <a:latin typeface="Georgia" panose="02040502050405020303" pitchFamily="18" charset="0"/>
                <a:ea typeface="Arial"/>
                <a:cs typeface="Arial"/>
                <a:sym typeface="Arial"/>
                <a:hlinkClick r:id="rId3"/>
              </a:rPr>
              <a:t>https://ai-collaboratory.net/cas/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A0924-9596-C7B7-9A75-765E5708CBD6}"/>
              </a:ext>
            </a:extLst>
          </p:cNvPr>
          <p:cNvSpPr txBox="1"/>
          <p:nvPr/>
        </p:nvSpPr>
        <p:spPr>
          <a:xfrm>
            <a:off x="3049859" y="324433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6"/>
          <p:cNvGraphicFramePr/>
          <p:nvPr/>
        </p:nvGraphicFramePr>
        <p:xfrm>
          <a:off x="0" y="593113"/>
          <a:ext cx="12166867" cy="62699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/>
                        <a:t>Archival Concepts</a:t>
                      </a:r>
                      <a:endParaRPr sz="2700" u="none" strike="noStrike" cap="none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E063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B0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063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/>
                        <a:t>Computational Methods</a:t>
                      </a:r>
                      <a:endParaRPr sz="2700" u="none" strike="noStrike" cap="none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40B0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B0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B0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94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33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Going from paper catalog entries to digital catalogs, </a:t>
                      </a:r>
                      <a:r>
                        <a:rPr lang="en-US" sz="1900" b="1" u="none" strike="noStrike" cap="none" dirty="0"/>
                        <a:t>Matching records in distributed databases</a:t>
                      </a:r>
                      <a:endParaRPr sz="2400" b="1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A071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081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073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Graph and Probabilistic Databases</a:t>
                      </a:r>
                      <a:endParaRPr sz="2400" b="1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F081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081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94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048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33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Technology assisted review accessibility of presidential and federal e-mail accessioned into National Archives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5073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048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073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A70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Analytics, predictive coding to address PII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F048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048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048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A98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33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Provenance in terms of why, who and how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90C98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0E0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A70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FC0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Abstraction and ontology construction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D0E0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0E0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A98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089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933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Appraisal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8030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AA4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FC0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A8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File Format Characterization, File Format policies, Bulk extractor (Identifies PII), Content Preview, Tagging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C0AA4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AA4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089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4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67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Classification of archival images</a:t>
                      </a:r>
                      <a:endParaRPr sz="2400" b="1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50D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02B0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A8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AI, </a:t>
                      </a:r>
                      <a:r>
                        <a:rPr lang="en-US" sz="1900" u="none" strike="noStrike" cap="none" dirty="0"/>
                        <a:t>Line detection, image segmentation</a:t>
                      </a:r>
                      <a:endParaRPr sz="2400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102B0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02B0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4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233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Recordkeeping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00F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Auto-categorization, auto-classification, e-discovery, </a:t>
                      </a:r>
                      <a:r>
                        <a:rPr lang="en-US" sz="1900" b="1" u="none" strike="noStrike" cap="none" dirty="0"/>
                        <a:t>machine learning</a:t>
                      </a:r>
                      <a:endParaRPr sz="2400" b="1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081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1A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Personally Identifiable Information (PII)</a:t>
                      </a:r>
                      <a:endParaRPr sz="2400" b="1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805D0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D0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00F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029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NLP, NER</a:t>
                      </a:r>
                      <a:r>
                        <a:rPr lang="en-US" sz="1900" u="none" strike="noStrike" cap="none" dirty="0"/>
                        <a:t>, sentiment analysis</a:t>
                      </a:r>
                      <a:endParaRPr sz="2400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70D0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D0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1A4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020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967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Structured data interfaces to archival materials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8058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0DD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029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36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APIs for cultural heritage materials, graph databases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90DD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0DD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020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700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Decentralized recordkeeping</a:t>
                      </a:r>
                      <a:endParaRPr sz="2400" b="1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3036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36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36A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Blockchain</a:t>
                      </a:r>
                      <a:r>
                        <a:rPr lang="en-US" sz="1900" u="none" strike="noStrike" cap="none" dirty="0"/>
                        <a:t>, secure computing, trustworthiness</a:t>
                      </a:r>
                      <a:endParaRPr sz="2400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700"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/>
                        <a:t>…</a:t>
                      </a:r>
                      <a:endParaRPr sz="240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3036A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36A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0B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…</a:t>
                      </a:r>
                      <a:endParaRPr sz="2400" dirty="0"/>
                    </a:p>
                  </a:txBody>
                  <a:tcPr marL="23267" marR="23267" marT="11633" marB="11633" anchor="ctr">
                    <a:lnL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7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04E0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7" name="Google Shape;187;p6"/>
          <p:cNvSpPr/>
          <p:nvPr/>
        </p:nvSpPr>
        <p:spPr>
          <a:xfrm>
            <a:off x="25138" y="1"/>
            <a:ext cx="12166863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IEEE Big Data 2017: </a:t>
            </a:r>
            <a:r>
              <a:rPr lang="en-US" sz="1867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CAS#</a:t>
            </a:r>
            <a:r>
              <a:rPr lang="en-US" sz="2400" b="1" dirty="0">
                <a:solidFill>
                  <a:schemeClr val="dk1"/>
                </a:solidFill>
              </a:rPr>
              <a:t>2</a:t>
            </a:r>
            <a:r>
              <a:rPr lang="en-US" sz="1867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 b="1" dirty="0">
                <a:solidFill>
                  <a:schemeClr val="dk1"/>
                </a:solidFill>
              </a:rPr>
              <a:t>Mapping Archival Concepts to Computational Methods</a:t>
            </a:r>
            <a:endParaRPr sz="2400" b="1" dirty="0">
              <a:solidFill>
                <a:schemeClr val="dk1"/>
              </a:solidFill>
            </a:endParaRPr>
          </a:p>
          <a:p>
            <a:endParaRPr sz="1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0" y="1087567"/>
            <a:ext cx="2882765" cy="574646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marL="10584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2400" dirty="0">
                <a:solidFill>
                  <a:srgbClr val="00B0F0"/>
                </a:solidFill>
              </a:rPr>
              <a:t>* Workshops:</a:t>
            </a:r>
            <a:endParaRPr sz="2400" dirty="0"/>
          </a:p>
          <a:p>
            <a:pPr marL="158747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1333" dirty="0"/>
              <a:t>- 50+ workshops since 2016</a:t>
            </a:r>
            <a:endParaRPr sz="1333" dirty="0"/>
          </a:p>
          <a:p>
            <a:pPr marL="158747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1333" dirty="0"/>
              <a:t>- 9 CAS @ IEEE Big Data Conf.</a:t>
            </a:r>
            <a:endParaRPr sz="1333" dirty="0"/>
          </a:p>
          <a:p>
            <a:pPr marL="158745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1333" dirty="0"/>
              <a:t>  w. 150+ papers</a:t>
            </a:r>
            <a:endParaRPr sz="1333" dirty="0"/>
          </a:p>
          <a:p>
            <a:pPr marL="10584" indent="0">
              <a:lnSpc>
                <a:spcPct val="100000"/>
              </a:lnSpc>
              <a:spcBef>
                <a:spcPts val="0"/>
              </a:spcBef>
              <a:buSzPts val="1400"/>
              <a:buNone/>
            </a:pPr>
            <a:endParaRPr sz="1333" dirty="0"/>
          </a:p>
          <a:p>
            <a:pPr marL="158747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1333" dirty="0"/>
              <a:t>Lessons learned from:</a:t>
            </a:r>
            <a:endParaRPr sz="1333" dirty="0"/>
          </a:p>
          <a:p>
            <a:pPr marL="158747" indent="0">
              <a:lnSpc>
                <a:spcPct val="100000"/>
              </a:lnSpc>
              <a:spcBef>
                <a:spcPts val="0"/>
              </a:spcBef>
              <a:buSzPts val="1400"/>
              <a:buNone/>
            </a:pPr>
            <a:r>
              <a:rPr lang="en-US" sz="1333" dirty="0"/>
              <a:t>- </a:t>
            </a:r>
            <a:r>
              <a:rPr lang="en-US" sz="1333" b="1" dirty="0"/>
              <a:t>CAS#1</a:t>
            </a:r>
            <a:r>
              <a:rPr lang="en-US" sz="1333" dirty="0"/>
              <a:t>: 2016 in Washington, DC</a:t>
            </a:r>
            <a:endParaRPr sz="1333" dirty="0"/>
          </a:p>
          <a:p>
            <a:pPr marL="158747" indent="0">
              <a:lnSpc>
                <a:spcPct val="100000"/>
              </a:lnSpc>
              <a:spcBef>
                <a:spcPts val="0"/>
              </a:spcBef>
              <a:buSzPts val="1400"/>
              <a:buNone/>
            </a:pPr>
            <a:r>
              <a:rPr lang="en-US" sz="1333" dirty="0"/>
              <a:t>-</a:t>
            </a:r>
            <a:r>
              <a:rPr lang="en-US" sz="1333" b="1" dirty="0"/>
              <a:t> CAS#2</a:t>
            </a:r>
            <a:r>
              <a:rPr lang="en-US" sz="1333" dirty="0"/>
              <a:t>: 2017 in Boston</a:t>
            </a:r>
            <a:endParaRPr sz="1333" dirty="0"/>
          </a:p>
          <a:p>
            <a:pPr marL="158747" indent="0">
              <a:lnSpc>
                <a:spcPct val="100000"/>
              </a:lnSpc>
              <a:spcBef>
                <a:spcPts val="0"/>
              </a:spcBef>
              <a:buSzPts val="1400"/>
              <a:buNone/>
            </a:pPr>
            <a:r>
              <a:rPr lang="en-US" sz="1333" dirty="0"/>
              <a:t>-</a:t>
            </a:r>
            <a:r>
              <a:rPr lang="en-US" sz="1333" b="1" dirty="0"/>
              <a:t> CAS#3</a:t>
            </a:r>
            <a:r>
              <a:rPr lang="en-US" sz="1333" dirty="0"/>
              <a:t>: 2018 in Seattle</a:t>
            </a:r>
            <a:endParaRPr sz="1333" dirty="0"/>
          </a:p>
          <a:p>
            <a:pPr marL="158745" indent="0">
              <a:lnSpc>
                <a:spcPct val="100000"/>
              </a:lnSpc>
              <a:spcBef>
                <a:spcPts val="0"/>
              </a:spcBef>
              <a:buSzPts val="1400"/>
              <a:buNone/>
            </a:pPr>
            <a:r>
              <a:rPr lang="en-US" sz="1333" dirty="0"/>
              <a:t>- </a:t>
            </a:r>
            <a:r>
              <a:rPr lang="en-US" sz="1333" b="1" dirty="0"/>
              <a:t>CAS#4</a:t>
            </a:r>
            <a:r>
              <a:rPr lang="en-US" sz="1333" dirty="0"/>
              <a:t>: 2019 in LA</a:t>
            </a:r>
            <a:endParaRPr sz="1333" dirty="0"/>
          </a:p>
          <a:p>
            <a:pPr marL="239178" indent="-80431">
              <a:lnSpc>
                <a:spcPct val="100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sz="1333" b="1" dirty="0"/>
              <a:t>CAS#5</a:t>
            </a:r>
            <a:r>
              <a:rPr lang="en-US" sz="1333" dirty="0"/>
              <a:t>: 2020 in Atlanta</a:t>
            </a:r>
          </a:p>
          <a:p>
            <a:pPr marL="239178" indent="-80431">
              <a:lnSpc>
                <a:spcPct val="100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sz="1333" b="1" dirty="0"/>
              <a:t>CAS#6</a:t>
            </a:r>
            <a:r>
              <a:rPr lang="en-US" sz="1333" dirty="0"/>
              <a:t>: 2021 in Orlando</a:t>
            </a:r>
          </a:p>
          <a:p>
            <a:pPr marL="239178" indent="-8043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333" b="1" dirty="0"/>
              <a:t>CAS#7</a:t>
            </a:r>
            <a:r>
              <a:rPr lang="en-US" sz="1333" dirty="0"/>
              <a:t>: 2022 in Osaka, Japan</a:t>
            </a:r>
          </a:p>
          <a:p>
            <a:pPr marL="239178" indent="-8043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333" b="1" dirty="0"/>
              <a:t>CAS#8</a:t>
            </a:r>
            <a:r>
              <a:rPr lang="en-US" sz="1333" dirty="0"/>
              <a:t>: 2023 in Sorrento, Italy</a:t>
            </a:r>
          </a:p>
          <a:p>
            <a:pPr marL="239178" indent="-8043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333" b="1" dirty="0"/>
              <a:t>CAS#9</a:t>
            </a:r>
            <a:r>
              <a:rPr lang="en-US" sz="1333" dirty="0"/>
              <a:t>: 2024 in Washington, DC</a:t>
            </a:r>
          </a:p>
          <a:p>
            <a:pPr marL="158747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33" dirty="0"/>
          </a:p>
          <a:p>
            <a:pPr marL="10584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2400" dirty="0">
                <a:solidFill>
                  <a:srgbClr val="00B0F0"/>
                </a:solidFill>
              </a:rPr>
              <a:t>* Presentations</a:t>
            </a:r>
            <a:endParaRPr sz="2400" dirty="0"/>
          </a:p>
          <a:p>
            <a:pPr marL="10584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2400" dirty="0">
                <a:solidFill>
                  <a:srgbClr val="00B0F0"/>
                </a:solidFill>
              </a:rPr>
              <a:t>* Publications</a:t>
            </a:r>
            <a:endParaRPr sz="2400" dirty="0"/>
          </a:p>
          <a:p>
            <a:pPr marL="10582" indent="0">
              <a:lnSpc>
                <a:spcPct val="100000"/>
              </a:lnSpc>
              <a:spcBef>
                <a:spcPts val="400"/>
              </a:spcBef>
              <a:buSzPts val="1400"/>
              <a:buNone/>
            </a:pPr>
            <a:r>
              <a:rPr lang="en-US" sz="2400" dirty="0">
                <a:solidFill>
                  <a:srgbClr val="00B0F0"/>
                </a:solidFill>
              </a:rPr>
              <a:t>* Infrastructure</a:t>
            </a:r>
            <a:endParaRPr dirty="0"/>
          </a:p>
        </p:txBody>
      </p:sp>
      <p:sp>
        <p:nvSpPr>
          <p:cNvPr id="193" name="Google Shape;193;p7"/>
          <p:cNvSpPr/>
          <p:nvPr/>
        </p:nvSpPr>
        <p:spPr>
          <a:xfrm>
            <a:off x="48970" y="19272"/>
            <a:ext cx="12094061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dirty="0"/>
              <a:t>CAS </a:t>
            </a:r>
            <a:r>
              <a:rPr lang="en-US" sz="3733" dirty="0">
                <a:latin typeface="Arial"/>
                <a:ea typeface="Arial"/>
                <a:cs typeface="Arial"/>
                <a:sym typeface="Arial"/>
              </a:rPr>
              <a:t>PORTAL: 		</a:t>
            </a:r>
            <a:r>
              <a:rPr lang="en-US" sz="2667" dirty="0"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https://ai-collaboratory.net/cas/</a:t>
            </a:r>
            <a:endParaRPr sz="2667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DE67C-AD1B-6140-8CCA-EC75C5E8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109" y="1087567"/>
            <a:ext cx="1064016" cy="777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71F2E-97E4-E14F-9046-5D18272C9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212" y="1117509"/>
            <a:ext cx="1016001" cy="747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3A975-6629-1D4C-B830-D86220A8F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283" y="1117509"/>
            <a:ext cx="1016001" cy="747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14838-DC7A-B34B-A9FA-227A0CF75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982" y="1127216"/>
            <a:ext cx="1016001" cy="747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DBCE2C-2628-4446-A049-2085ADA18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7781" y="1117510"/>
            <a:ext cx="1016000" cy="747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FC6CF-3B7E-CE68-F7AE-48345BD8C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4381" y="1127213"/>
            <a:ext cx="1001300" cy="738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15A8D-1467-3299-2817-33BEF43D65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1673" y="1147484"/>
            <a:ext cx="1016000" cy="719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5A71E-18B9-D053-578C-34245F26E7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2483" y="1146381"/>
            <a:ext cx="984740" cy="719016"/>
          </a:xfrm>
          <a:prstGeom prst="rect">
            <a:avLst/>
          </a:prstGeom>
        </p:spPr>
      </p:pic>
      <p:pic>
        <p:nvPicPr>
          <p:cNvPr id="7" name="Picture 6" descr="A large building with a dome&#10;&#10;Description automatically generated">
            <a:extLst>
              <a:ext uri="{FF2B5EF4-FFF2-40B4-BE49-F238E27FC236}">
                <a16:creationId xmlns:a16="http://schemas.microsoft.com/office/drawing/2014/main" id="{CC449DF8-49C9-A01E-02BE-6493FFA87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53" y="2067470"/>
            <a:ext cx="8796147" cy="4766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4BC84F-5F25-6862-D54B-A75602CF822F}"/>
              </a:ext>
            </a:extLst>
          </p:cNvPr>
          <p:cNvSpPr txBox="1"/>
          <p:nvPr/>
        </p:nvSpPr>
        <p:spPr>
          <a:xfrm>
            <a:off x="3423050" y="6310810"/>
            <a:ext cx="874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IEEE Big Data 2024: CAS #9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9CC09-4809-BE9D-1234-CD303A266A8F}"/>
              </a:ext>
            </a:extLst>
          </p:cNvPr>
          <p:cNvSpPr txBox="1"/>
          <p:nvPr/>
        </p:nvSpPr>
        <p:spPr>
          <a:xfrm>
            <a:off x="3423050" y="2120039"/>
            <a:ext cx="8719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https://ai-</a:t>
            </a:r>
            <a:r>
              <a:rPr lang="en-US" dirty="0" err="1">
                <a:solidFill>
                  <a:schemeClr val="bg1"/>
                </a:solidFill>
              </a:rPr>
              <a:t>collaboratory.net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bg1"/>
                </a:solidFill>
              </a:rPr>
              <a:t>-workshops/2024-9th-cas-workshop/</a:t>
            </a:r>
          </a:p>
        </p:txBody>
      </p:sp>
      <p:pic>
        <p:nvPicPr>
          <p:cNvPr id="17" name="Picture 16" descr="A large building with a dome and a reflection of the water&#10;&#10;Description automatically generated">
            <a:extLst>
              <a:ext uri="{FF2B5EF4-FFF2-40B4-BE49-F238E27FC236}">
                <a16:creationId xmlns:a16="http://schemas.microsoft.com/office/drawing/2014/main" id="{8C3BAC01-FBF3-17F2-004A-BC46907B60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89" y="1146381"/>
            <a:ext cx="1018492" cy="728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4BC84F-5F25-6862-D54B-A75602CF822F}"/>
              </a:ext>
            </a:extLst>
          </p:cNvPr>
          <p:cNvSpPr txBox="1"/>
          <p:nvPr/>
        </p:nvSpPr>
        <p:spPr>
          <a:xfrm>
            <a:off x="3423050" y="6310810"/>
            <a:ext cx="874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IEEE Big Data 2024: CAS #9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9CC09-4809-BE9D-1234-CD303A266A8F}"/>
              </a:ext>
            </a:extLst>
          </p:cNvPr>
          <p:cNvSpPr txBox="1"/>
          <p:nvPr/>
        </p:nvSpPr>
        <p:spPr>
          <a:xfrm>
            <a:off x="2050815" y="-20817"/>
            <a:ext cx="10141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https://ai-collaboratory.net/cas/cas-workshops/2024-9th-cas-workshop/</a:t>
            </a:r>
            <a:r>
              <a:rPr lang="en-US" sz="2400" dirty="0"/>
              <a:t> </a:t>
            </a:r>
          </a:p>
        </p:txBody>
      </p:sp>
      <p:pic>
        <p:nvPicPr>
          <p:cNvPr id="17" name="Picture 16" descr="A large building with a dome and a reflection of the water&#10;&#10;Description automatically generated">
            <a:extLst>
              <a:ext uri="{FF2B5EF4-FFF2-40B4-BE49-F238E27FC236}">
                <a16:creationId xmlns:a16="http://schemas.microsoft.com/office/drawing/2014/main" id="{8C3BAC01-FBF3-17F2-004A-BC46907B6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17"/>
            <a:ext cx="2050815" cy="14673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3BE63F-82BC-9C2F-7E52-909E2864AC5B}"/>
              </a:ext>
            </a:extLst>
          </p:cNvPr>
          <p:cNvSpPr txBox="1"/>
          <p:nvPr/>
        </p:nvSpPr>
        <p:spPr>
          <a:xfrm>
            <a:off x="-10886" y="1493400"/>
            <a:ext cx="121811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RESEARCH TOPICS COVERED:</a:t>
            </a:r>
            <a:endParaRPr lang="en-US" b="0" i="0" dirty="0"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Application of analytics to archival material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, including AI, ML, text-mining, data-mining, sentiment analysis, network analysis.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Analytics in support of archival processing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, including e-discovery, identification of personal information, appraisal, arrangement and description.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Scalable services for archives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, including identification, preservation, metadata generation, integrity checking, normalization, reconciliation, linked data, entity extraction, anonymization and reduction.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New forms of archives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, including Web, social media, audiovisual archives, and blockchain.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Cyber-infrastructures for archive-based research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and for development and hosting of collections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Big data and archival theory and practice</a:t>
            </a:r>
            <a:endParaRPr lang="en-US" b="0" i="0" dirty="0"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Digital curation and preservation</a:t>
            </a:r>
            <a:endParaRPr lang="en-US" b="0" i="0" dirty="0"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Crowd-sourcing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and archives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Big data and the construction of memory and identity</a:t>
            </a:r>
            <a:endParaRPr lang="en-US" b="0" i="0" dirty="0"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Specific big data technologies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(e.g. NoSQL databases) and their applications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Corpora and reference collections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of big archival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Linked data 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and archives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Big data and provenance</a:t>
            </a:r>
            <a:endParaRPr lang="en-US" b="0" i="0" dirty="0"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Constructing big data research objects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from archives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Legal and ethical issues</a:t>
            </a:r>
            <a:r>
              <a:rPr lang="en-US" b="0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in big data archives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76780-611C-2103-07E1-F406ED94DEBD}"/>
              </a:ext>
            </a:extLst>
          </p:cNvPr>
          <p:cNvSpPr txBox="1"/>
          <p:nvPr/>
        </p:nvSpPr>
        <p:spPr>
          <a:xfrm>
            <a:off x="2579916" y="362872"/>
            <a:ext cx="83602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Monday, Nov. 4, 2024 (final):</a:t>
            </a:r>
            <a:r>
              <a:rPr lang="en-US" sz="1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Due date for full workshop papers submission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Friday, Nov 15, 2024:</a:t>
            </a:r>
            <a:r>
              <a:rPr lang="en-US" sz="1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Notification of paper acceptance to authors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Wednesday, Nov 20, 2024 (hard deadline):</a:t>
            </a:r>
            <a:r>
              <a:rPr lang="en-US" sz="1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Camera-ready of accepted papers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Dec 15 to 18, 2024:</a:t>
            </a:r>
            <a:r>
              <a:rPr lang="en-US" sz="14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 Day-long CAS workshop (in person) in Washington DC, USA (exact day TBD)</a:t>
            </a:r>
          </a:p>
        </p:txBody>
      </p:sp>
    </p:spTree>
    <p:extLst>
      <p:ext uri="{BB962C8B-B14F-4D97-AF65-F5344CB8AC3E}">
        <p14:creationId xmlns:p14="http://schemas.microsoft.com/office/powerpoint/2010/main" val="343549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2175</Words>
  <Application>Microsoft Macintosh PowerPoint</Application>
  <PresentationFormat>Widescreen</PresentationFormat>
  <Paragraphs>209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 Light</vt:lpstr>
      <vt:lpstr>Georgia</vt:lpstr>
      <vt:lpstr>Helvetica Neue</vt:lpstr>
      <vt:lpstr>inherit</vt:lpstr>
      <vt:lpstr>Open Sans</vt:lpstr>
      <vt:lpstr>Playfair Display</vt:lpstr>
      <vt:lpstr>Roboto</vt:lpstr>
      <vt:lpstr>Times New Roman</vt:lpstr>
      <vt:lpstr>Office Theme</vt:lpstr>
      <vt:lpstr> 803: The Impact of AI on the Future of Archival Work  Education SessionIn-person Only  Saturday, August 17th -- 1:45 PM – 3:00 PM -- Salon C 1-4</vt:lpstr>
      <vt:lpstr>Agenda: 1:45 pm – 3:00 pm (Central Time)</vt:lpstr>
      <vt:lpstr>https://www.linkedin.com/in/richard-marciano/ </vt:lpstr>
      <vt:lpstr>1. IMLS 2018-2020: CT-LASER  Developing a Computational Framework for Library and Archival Education  https://ai-collaboratory.net/wp-content/uploads/2020/11/Final_Report_r.pdf   2. IMLS 2020-2024: PILOTING Network Pilot Study with 4 iSchools &amp; 5 Archives https://ai-collaboratory.net/projects/piloting-network/   3. IMLS 2022-2025: TALENT Network  Promoting the Training of Archival &amp; Library Educators w. iNnovative Technologies National implementation project. https://ai-collaboratory.net/projects/talent-network/      ----------  4. IMLS 2024-2026: GenAI-4-Arch Harnessing Generative AI to Support Exploration and Discovery in Library and Archival Collections https://www.imls.gov/grants/awarded/lg-256565-ols-24 </vt:lpstr>
      <vt:lpstr>PowerPoint Presentation</vt:lpstr>
      <vt:lpstr>Computational Archival Science (CAS)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AI: Considerations and Concerns for Archival Work</vt:lpstr>
      <vt:lpstr>Introduction</vt:lpstr>
      <vt:lpstr>AI and archival work</vt:lpstr>
      <vt:lpstr>Some of the archival concerns arising</vt:lpstr>
      <vt:lpstr>Essentials for the archival field: Education</vt:lpstr>
      <vt:lpstr>https://www.linkedin.com/in/richard-marciano/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Generative AI to Support Exploration and Discovery in Library and Archival Collections</dc:title>
  <dc:creator>L. A. Perine</dc:creator>
  <cp:lastModifiedBy>Richard Marciano</cp:lastModifiedBy>
  <cp:revision>33</cp:revision>
  <dcterms:created xsi:type="dcterms:W3CDTF">2024-04-14T16:45:34Z</dcterms:created>
  <dcterms:modified xsi:type="dcterms:W3CDTF">2024-08-20T02:04:12Z</dcterms:modified>
</cp:coreProperties>
</file>