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  <p:sldMasterId id="2147483843" r:id="rId2"/>
  </p:sldMasterIdLst>
  <p:notesMasterIdLst>
    <p:notesMasterId r:id="rId47"/>
  </p:notesMasterIdLst>
  <p:sldIdLst>
    <p:sldId id="256" r:id="rId3"/>
    <p:sldId id="757" r:id="rId4"/>
    <p:sldId id="788" r:id="rId5"/>
    <p:sldId id="764" r:id="rId6"/>
    <p:sldId id="772" r:id="rId7"/>
    <p:sldId id="706" r:id="rId8"/>
    <p:sldId id="754" r:id="rId9"/>
    <p:sldId id="297" r:id="rId10"/>
    <p:sldId id="765" r:id="rId11"/>
    <p:sldId id="266" r:id="rId12"/>
    <p:sldId id="293" r:id="rId13"/>
    <p:sldId id="774" r:id="rId14"/>
    <p:sldId id="787" r:id="rId15"/>
    <p:sldId id="299" r:id="rId16"/>
    <p:sldId id="257" r:id="rId17"/>
    <p:sldId id="301" r:id="rId18"/>
    <p:sldId id="282" r:id="rId19"/>
    <p:sldId id="269" r:id="rId20"/>
    <p:sldId id="259" r:id="rId21"/>
    <p:sldId id="305" r:id="rId22"/>
    <p:sldId id="315" r:id="rId23"/>
    <p:sldId id="286" r:id="rId24"/>
    <p:sldId id="287" r:id="rId25"/>
    <p:sldId id="291" r:id="rId26"/>
    <p:sldId id="776" r:id="rId27"/>
    <p:sldId id="777" r:id="rId28"/>
    <p:sldId id="790" r:id="rId29"/>
    <p:sldId id="780" r:id="rId30"/>
    <p:sldId id="781" r:id="rId31"/>
    <p:sldId id="782" r:id="rId32"/>
    <p:sldId id="785" r:id="rId33"/>
    <p:sldId id="786" r:id="rId34"/>
    <p:sldId id="789" r:id="rId35"/>
    <p:sldId id="267" r:id="rId36"/>
    <p:sldId id="302" r:id="rId37"/>
    <p:sldId id="300" r:id="rId38"/>
    <p:sldId id="265" r:id="rId39"/>
    <p:sldId id="260" r:id="rId40"/>
    <p:sldId id="278" r:id="rId41"/>
    <p:sldId id="277" r:id="rId42"/>
    <p:sldId id="274" r:id="rId43"/>
    <p:sldId id="261" r:id="rId44"/>
    <p:sldId id="784" r:id="rId45"/>
    <p:sldId id="279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1902BF-EE43-4822-A4A6-010131C62B62}" v="244" dt="2024-08-17T18:00:23.721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3030" autoAdjust="0"/>
  </p:normalViewPr>
  <p:slideViewPr>
    <p:cSldViewPr snapToGrid="0">
      <p:cViewPr varScale="1">
        <p:scale>
          <a:sx n="69" d="100"/>
          <a:sy n="69" d="100"/>
        </p:scale>
        <p:origin x="12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8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. A. Perine" userId="aa6149d42a5b1d1a" providerId="LiveId" clId="{AD1902BF-EE43-4822-A4A6-010131C62B62}"/>
    <pc:docChg chg="undo redo custSel addSld delSld modSld sldOrd">
      <pc:chgData name="L. A. Perine" userId="aa6149d42a5b1d1a" providerId="LiveId" clId="{AD1902BF-EE43-4822-A4A6-010131C62B62}" dt="2024-08-17T18:00:23.721" v="3825" actId="20577"/>
      <pc:docMkLst>
        <pc:docMk/>
      </pc:docMkLst>
      <pc:sldChg chg="addSp modSp mod">
        <pc:chgData name="L. A. Perine" userId="aa6149d42a5b1d1a" providerId="LiveId" clId="{AD1902BF-EE43-4822-A4A6-010131C62B62}" dt="2024-08-17T17:59:27.056" v="3811" actId="20577"/>
        <pc:sldMkLst>
          <pc:docMk/>
          <pc:sldMk cId="3225221638" sldId="256"/>
        </pc:sldMkLst>
        <pc:spChg chg="mod">
          <ac:chgData name="L. A. Perine" userId="aa6149d42a5b1d1a" providerId="LiveId" clId="{AD1902BF-EE43-4822-A4A6-010131C62B62}" dt="2024-08-17T17:59:27.056" v="3811" actId="20577"/>
          <ac:spMkLst>
            <pc:docMk/>
            <pc:sldMk cId="3225221638" sldId="256"/>
            <ac:spMk id="2" creationId="{BF3AB587-E8EC-33B8-ECDE-E298CAEF91F8}"/>
          </ac:spMkLst>
        </pc:spChg>
        <pc:spChg chg="mod">
          <ac:chgData name="L. A. Perine" userId="aa6149d42a5b1d1a" providerId="LiveId" clId="{AD1902BF-EE43-4822-A4A6-010131C62B62}" dt="2024-08-17T16:52:02.773" v="2551" actId="1076"/>
          <ac:spMkLst>
            <pc:docMk/>
            <pc:sldMk cId="3225221638" sldId="256"/>
            <ac:spMk id="3" creationId="{CE42F13C-F35F-F749-B9FD-3A6BC6E57D65}"/>
          </ac:spMkLst>
        </pc:spChg>
        <pc:spChg chg="add mod">
          <ac:chgData name="L. A. Perine" userId="aa6149d42a5b1d1a" providerId="LiveId" clId="{AD1902BF-EE43-4822-A4A6-010131C62B62}" dt="2024-08-17T16:53:17.114" v="2611" actId="1076"/>
          <ac:spMkLst>
            <pc:docMk/>
            <pc:sldMk cId="3225221638" sldId="256"/>
            <ac:spMk id="5" creationId="{D9BAE329-5554-CB29-52AC-2A4A1BA9E2D5}"/>
          </ac:spMkLst>
        </pc:spChg>
      </pc:sldChg>
      <pc:sldChg chg="del">
        <pc:chgData name="L. A. Perine" userId="aa6149d42a5b1d1a" providerId="LiveId" clId="{AD1902BF-EE43-4822-A4A6-010131C62B62}" dt="2024-08-17T03:13:11.320" v="728" actId="47"/>
        <pc:sldMkLst>
          <pc:docMk/>
          <pc:sldMk cId="0" sldId="258"/>
        </pc:sldMkLst>
      </pc:sldChg>
      <pc:sldChg chg="modSp mod">
        <pc:chgData name="L. A. Perine" userId="aa6149d42a5b1d1a" providerId="LiveId" clId="{AD1902BF-EE43-4822-A4A6-010131C62B62}" dt="2024-08-17T02:00:39.701" v="203" actId="20577"/>
        <pc:sldMkLst>
          <pc:docMk/>
          <pc:sldMk cId="509906218" sldId="261"/>
        </pc:sldMkLst>
        <pc:spChg chg="mod">
          <ac:chgData name="L. A. Perine" userId="aa6149d42a5b1d1a" providerId="LiveId" clId="{AD1902BF-EE43-4822-A4A6-010131C62B62}" dt="2024-08-17T02:00:39.701" v="203" actId="20577"/>
          <ac:spMkLst>
            <pc:docMk/>
            <pc:sldMk cId="509906218" sldId="261"/>
            <ac:spMk id="3" creationId="{BEC3DB4E-2CD5-A961-3ADC-31B81451A281}"/>
          </ac:spMkLst>
        </pc:spChg>
      </pc:sldChg>
      <pc:sldChg chg="del">
        <pc:chgData name="L. A. Perine" userId="aa6149d42a5b1d1a" providerId="LiveId" clId="{AD1902BF-EE43-4822-A4A6-010131C62B62}" dt="2024-08-17T03:13:29.075" v="731" actId="47"/>
        <pc:sldMkLst>
          <pc:docMk/>
          <pc:sldMk cId="0" sldId="264"/>
        </pc:sldMkLst>
      </pc:sldChg>
      <pc:sldChg chg="ord">
        <pc:chgData name="L. A. Perine" userId="aa6149d42a5b1d1a" providerId="LiveId" clId="{AD1902BF-EE43-4822-A4A6-010131C62B62}" dt="2024-08-17T16:26:10.227" v="1744" actId="20578"/>
        <pc:sldMkLst>
          <pc:docMk/>
          <pc:sldMk cId="637392250" sldId="265"/>
        </pc:sldMkLst>
      </pc:sldChg>
      <pc:sldChg chg="modSp mod">
        <pc:chgData name="L. A. Perine" userId="aa6149d42a5b1d1a" providerId="LiveId" clId="{AD1902BF-EE43-4822-A4A6-010131C62B62}" dt="2024-08-17T16:06:08.860" v="1362" actId="1076"/>
        <pc:sldMkLst>
          <pc:docMk/>
          <pc:sldMk cId="0" sldId="266"/>
        </pc:sldMkLst>
        <pc:spChg chg="mod">
          <ac:chgData name="L. A. Perine" userId="aa6149d42a5b1d1a" providerId="LiveId" clId="{AD1902BF-EE43-4822-A4A6-010131C62B62}" dt="2024-08-17T16:06:08.860" v="1362" actId="1076"/>
          <ac:spMkLst>
            <pc:docMk/>
            <pc:sldMk cId="0" sldId="266"/>
            <ac:spMk id="165" creationId="{00000000-0000-0000-0000-000000000000}"/>
          </ac:spMkLst>
        </pc:spChg>
      </pc:sldChg>
      <pc:sldChg chg="modSp mod ord">
        <pc:chgData name="L. A. Perine" userId="aa6149d42a5b1d1a" providerId="LiveId" clId="{AD1902BF-EE43-4822-A4A6-010131C62B62}" dt="2024-08-17T17:30:57.593" v="3667" actId="14100"/>
        <pc:sldMkLst>
          <pc:docMk/>
          <pc:sldMk cId="3433610121" sldId="267"/>
        </pc:sldMkLst>
        <pc:spChg chg="mod">
          <ac:chgData name="L. A. Perine" userId="aa6149d42a5b1d1a" providerId="LiveId" clId="{AD1902BF-EE43-4822-A4A6-010131C62B62}" dt="2024-08-17T17:30:57.593" v="3667" actId="14100"/>
          <ac:spMkLst>
            <pc:docMk/>
            <pc:sldMk cId="3433610121" sldId="267"/>
            <ac:spMk id="6" creationId="{B59AEDFE-551A-C0D2-5F15-F150C895A0D8}"/>
          </ac:spMkLst>
        </pc:spChg>
      </pc:sldChg>
      <pc:sldChg chg="del ord">
        <pc:chgData name="L. A. Perine" userId="aa6149d42a5b1d1a" providerId="LiveId" clId="{AD1902BF-EE43-4822-A4A6-010131C62B62}" dt="2024-08-17T16:45:44.185" v="2459" actId="47"/>
        <pc:sldMkLst>
          <pc:docMk/>
          <pc:sldMk cId="0" sldId="268"/>
        </pc:sldMkLst>
      </pc:sldChg>
      <pc:sldChg chg="modSp mod">
        <pc:chgData name="L. A. Perine" userId="aa6149d42a5b1d1a" providerId="LiveId" clId="{AD1902BF-EE43-4822-A4A6-010131C62B62}" dt="2024-08-17T16:47:12.690" v="2514" actId="20577"/>
        <pc:sldMkLst>
          <pc:docMk/>
          <pc:sldMk cId="0" sldId="269"/>
        </pc:sldMkLst>
        <pc:spChg chg="mod">
          <ac:chgData name="L. A. Perine" userId="aa6149d42a5b1d1a" providerId="LiveId" clId="{AD1902BF-EE43-4822-A4A6-010131C62B62}" dt="2024-08-17T16:45:56.737" v="2460" actId="1076"/>
          <ac:spMkLst>
            <pc:docMk/>
            <pc:sldMk cId="0" sldId="269"/>
            <ac:spMk id="198" creationId="{00000000-0000-0000-0000-000000000000}"/>
          </ac:spMkLst>
        </pc:spChg>
        <pc:spChg chg="mod">
          <ac:chgData name="L. A. Perine" userId="aa6149d42a5b1d1a" providerId="LiveId" clId="{AD1902BF-EE43-4822-A4A6-010131C62B62}" dt="2024-08-17T16:47:12.690" v="2514" actId="20577"/>
          <ac:spMkLst>
            <pc:docMk/>
            <pc:sldMk cId="0" sldId="269"/>
            <ac:spMk id="199" creationId="{00000000-0000-0000-0000-000000000000}"/>
          </ac:spMkLst>
        </pc:spChg>
      </pc:sldChg>
      <pc:sldChg chg="modSp mod">
        <pc:chgData name="L. A. Perine" userId="aa6149d42a5b1d1a" providerId="LiveId" clId="{AD1902BF-EE43-4822-A4A6-010131C62B62}" dt="2024-08-17T16:27:58.046" v="1849" actId="20577"/>
        <pc:sldMkLst>
          <pc:docMk/>
          <pc:sldMk cId="1868744319" sldId="274"/>
        </pc:sldMkLst>
        <pc:spChg chg="mod">
          <ac:chgData name="L. A. Perine" userId="aa6149d42a5b1d1a" providerId="LiveId" clId="{AD1902BF-EE43-4822-A4A6-010131C62B62}" dt="2024-08-17T16:27:58.046" v="1849" actId="20577"/>
          <ac:spMkLst>
            <pc:docMk/>
            <pc:sldMk cId="1868744319" sldId="274"/>
            <ac:spMk id="2" creationId="{0AC27958-F92A-3773-ADA3-C8D594749B89}"/>
          </ac:spMkLst>
        </pc:spChg>
      </pc:sldChg>
      <pc:sldChg chg="modSp mod">
        <pc:chgData name="L. A. Perine" userId="aa6149d42a5b1d1a" providerId="LiveId" clId="{AD1902BF-EE43-4822-A4A6-010131C62B62}" dt="2024-08-17T16:28:10.546" v="1865" actId="20577"/>
        <pc:sldMkLst>
          <pc:docMk/>
          <pc:sldMk cId="3855291476" sldId="277"/>
        </pc:sldMkLst>
        <pc:spChg chg="mod">
          <ac:chgData name="L. A. Perine" userId="aa6149d42a5b1d1a" providerId="LiveId" clId="{AD1902BF-EE43-4822-A4A6-010131C62B62}" dt="2024-08-17T16:28:10.546" v="1865" actId="20577"/>
          <ac:spMkLst>
            <pc:docMk/>
            <pc:sldMk cId="3855291476" sldId="277"/>
            <ac:spMk id="2" creationId="{0AC27958-F92A-3773-ADA3-C8D594749B89}"/>
          </ac:spMkLst>
        </pc:spChg>
        <pc:graphicFrameChg chg="mod">
          <ac:chgData name="L. A. Perine" userId="aa6149d42a5b1d1a" providerId="LiveId" clId="{AD1902BF-EE43-4822-A4A6-010131C62B62}" dt="2024-08-17T16:25:44.616" v="1743" actId="20577"/>
          <ac:graphicFrameMkLst>
            <pc:docMk/>
            <pc:sldMk cId="3855291476" sldId="277"/>
            <ac:graphicFrameMk id="7" creationId="{98CB1EF8-E0DB-B3E2-3BAF-82C56078D468}"/>
          </ac:graphicFrameMkLst>
        </pc:graphicFrameChg>
      </pc:sldChg>
      <pc:sldChg chg="modSp mod">
        <pc:chgData name="L. A. Perine" userId="aa6149d42a5b1d1a" providerId="LiveId" clId="{AD1902BF-EE43-4822-A4A6-010131C62B62}" dt="2024-08-17T16:27:47.728" v="1832" actId="20577"/>
        <pc:sldMkLst>
          <pc:docMk/>
          <pc:sldMk cId="1560861355" sldId="278"/>
        </pc:sldMkLst>
        <pc:spChg chg="mod">
          <ac:chgData name="L. A. Perine" userId="aa6149d42a5b1d1a" providerId="LiveId" clId="{AD1902BF-EE43-4822-A4A6-010131C62B62}" dt="2024-08-17T16:27:47.728" v="1832" actId="20577"/>
          <ac:spMkLst>
            <pc:docMk/>
            <pc:sldMk cId="1560861355" sldId="278"/>
            <ac:spMk id="2" creationId="{0AC27958-F92A-3773-ADA3-C8D594749B89}"/>
          </ac:spMkLst>
        </pc:spChg>
        <pc:graphicFrameChg chg="mod">
          <ac:chgData name="L. A. Perine" userId="aa6149d42a5b1d1a" providerId="LiveId" clId="{AD1902BF-EE43-4822-A4A6-010131C62B62}" dt="2024-08-17T16:25:31.181" v="1742" actId="20577"/>
          <ac:graphicFrameMkLst>
            <pc:docMk/>
            <pc:sldMk cId="1560861355" sldId="278"/>
            <ac:graphicFrameMk id="7" creationId="{98CB1EF8-E0DB-B3E2-3BAF-82C56078D468}"/>
          </ac:graphicFrameMkLst>
        </pc:graphicFrameChg>
      </pc:sldChg>
      <pc:sldChg chg="modSp mod">
        <pc:chgData name="L. A. Perine" userId="aa6149d42a5b1d1a" providerId="LiveId" clId="{AD1902BF-EE43-4822-A4A6-010131C62B62}" dt="2024-08-17T17:32:00.787" v="3672"/>
        <pc:sldMkLst>
          <pc:docMk/>
          <pc:sldMk cId="2083578762" sldId="279"/>
        </pc:sldMkLst>
        <pc:spChg chg="mod">
          <ac:chgData name="L. A. Perine" userId="aa6149d42a5b1d1a" providerId="LiveId" clId="{AD1902BF-EE43-4822-A4A6-010131C62B62}" dt="2024-08-17T17:32:00.787" v="3672"/>
          <ac:spMkLst>
            <pc:docMk/>
            <pc:sldMk cId="2083578762" sldId="279"/>
            <ac:spMk id="3" creationId="{D7C86216-B72C-C809-F1EF-C854CEEBB25A}"/>
          </ac:spMkLst>
        </pc:spChg>
      </pc:sldChg>
      <pc:sldChg chg="del">
        <pc:chgData name="L. A. Perine" userId="aa6149d42a5b1d1a" providerId="LiveId" clId="{AD1902BF-EE43-4822-A4A6-010131C62B62}" dt="2024-08-17T02:02:01.833" v="216" actId="47"/>
        <pc:sldMkLst>
          <pc:docMk/>
          <pc:sldMk cId="2778785396" sldId="283"/>
        </pc:sldMkLst>
      </pc:sldChg>
      <pc:sldChg chg="del">
        <pc:chgData name="L. A. Perine" userId="aa6149d42a5b1d1a" providerId="LiveId" clId="{AD1902BF-EE43-4822-A4A6-010131C62B62}" dt="2024-08-17T17:28:05.741" v="3642" actId="47"/>
        <pc:sldMkLst>
          <pc:docMk/>
          <pc:sldMk cId="1065481898" sldId="284"/>
        </pc:sldMkLst>
      </pc:sldChg>
      <pc:sldChg chg="del">
        <pc:chgData name="L. A. Perine" userId="aa6149d42a5b1d1a" providerId="LiveId" clId="{AD1902BF-EE43-4822-A4A6-010131C62B62}" dt="2024-08-17T17:28:09.114" v="3643" actId="47"/>
        <pc:sldMkLst>
          <pc:docMk/>
          <pc:sldMk cId="3611345767" sldId="285"/>
        </pc:sldMkLst>
      </pc:sldChg>
      <pc:sldChg chg="addSp modSp mod">
        <pc:chgData name="L. A. Perine" userId="aa6149d42a5b1d1a" providerId="LiveId" clId="{AD1902BF-EE43-4822-A4A6-010131C62B62}" dt="2024-08-17T17:30:07.054" v="3661" actId="1076"/>
        <pc:sldMkLst>
          <pc:docMk/>
          <pc:sldMk cId="3687631136" sldId="286"/>
        </pc:sldMkLst>
        <pc:spChg chg="add mod">
          <ac:chgData name="L. A. Perine" userId="aa6149d42a5b1d1a" providerId="LiveId" clId="{AD1902BF-EE43-4822-A4A6-010131C62B62}" dt="2024-08-17T17:29:18.357" v="3657" actId="14100"/>
          <ac:spMkLst>
            <pc:docMk/>
            <pc:sldMk cId="3687631136" sldId="286"/>
            <ac:spMk id="2" creationId="{A6100F7F-640F-F618-5279-29F504692565}"/>
          </ac:spMkLst>
        </pc:spChg>
        <pc:spChg chg="mod">
          <ac:chgData name="L. A. Perine" userId="aa6149d42a5b1d1a" providerId="LiveId" clId="{AD1902BF-EE43-4822-A4A6-010131C62B62}" dt="2024-08-17T17:30:07.054" v="3661" actId="1076"/>
          <ac:spMkLst>
            <pc:docMk/>
            <pc:sldMk cId="3687631136" sldId="286"/>
            <ac:spMk id="364" creationId="{00000000-0000-0000-0000-000000000000}"/>
          </ac:spMkLst>
        </pc:spChg>
      </pc:sldChg>
      <pc:sldChg chg="del">
        <pc:chgData name="L. A. Perine" userId="aa6149d42a5b1d1a" providerId="LiveId" clId="{AD1902BF-EE43-4822-A4A6-010131C62B62}" dt="2024-08-17T03:12:54.690" v="726" actId="47"/>
        <pc:sldMkLst>
          <pc:docMk/>
          <pc:sldMk cId="3130668211" sldId="294"/>
        </pc:sldMkLst>
      </pc:sldChg>
      <pc:sldChg chg="modSp mod">
        <pc:chgData name="L. A. Perine" userId="aa6149d42a5b1d1a" providerId="LiveId" clId="{AD1902BF-EE43-4822-A4A6-010131C62B62}" dt="2024-08-17T16:49:52.124" v="2543" actId="115"/>
        <pc:sldMkLst>
          <pc:docMk/>
          <pc:sldMk cId="274907341" sldId="299"/>
        </pc:sldMkLst>
        <pc:spChg chg="mod">
          <ac:chgData name="L. A. Perine" userId="aa6149d42a5b1d1a" providerId="LiveId" clId="{AD1902BF-EE43-4822-A4A6-010131C62B62}" dt="2024-08-17T16:49:52.124" v="2543" actId="115"/>
          <ac:spMkLst>
            <pc:docMk/>
            <pc:sldMk cId="274907341" sldId="299"/>
            <ac:spMk id="2" creationId="{32970208-B99D-C1A9-446C-134E47CC4023}"/>
          </ac:spMkLst>
        </pc:spChg>
      </pc:sldChg>
      <pc:sldChg chg="modSp mod">
        <pc:chgData name="L. A. Perine" userId="aa6149d42a5b1d1a" providerId="LiveId" clId="{AD1902BF-EE43-4822-A4A6-010131C62B62}" dt="2024-08-17T02:05:39.710" v="265" actId="20577"/>
        <pc:sldMkLst>
          <pc:docMk/>
          <pc:sldMk cId="3240747952" sldId="300"/>
        </pc:sldMkLst>
        <pc:spChg chg="mod">
          <ac:chgData name="L. A. Perine" userId="aa6149d42a5b1d1a" providerId="LiveId" clId="{AD1902BF-EE43-4822-A4A6-010131C62B62}" dt="2024-08-17T02:05:39.710" v="265" actId="20577"/>
          <ac:spMkLst>
            <pc:docMk/>
            <pc:sldMk cId="3240747952" sldId="300"/>
            <ac:spMk id="3" creationId="{5832CDA7-F067-D53F-753D-E724602777E3}"/>
          </ac:spMkLst>
        </pc:spChg>
      </pc:sldChg>
      <pc:sldChg chg="modSp mod">
        <pc:chgData name="L. A. Perine" userId="aa6149d42a5b1d1a" providerId="LiveId" clId="{AD1902BF-EE43-4822-A4A6-010131C62B62}" dt="2024-08-17T03:13:05.332" v="727" actId="6549"/>
        <pc:sldMkLst>
          <pc:docMk/>
          <pc:sldMk cId="0" sldId="301"/>
        </pc:sldMkLst>
        <pc:spChg chg="mod">
          <ac:chgData name="L. A. Perine" userId="aa6149d42a5b1d1a" providerId="LiveId" clId="{AD1902BF-EE43-4822-A4A6-010131C62B62}" dt="2024-08-17T03:13:05.332" v="727" actId="6549"/>
          <ac:spMkLst>
            <pc:docMk/>
            <pc:sldMk cId="0" sldId="301"/>
            <ac:spMk id="97" creationId="{00000000-0000-0000-0000-000000000000}"/>
          </ac:spMkLst>
        </pc:spChg>
      </pc:sldChg>
      <pc:sldChg chg="modSp add del mod">
        <pc:chgData name="L. A. Perine" userId="aa6149d42a5b1d1a" providerId="LiveId" clId="{AD1902BF-EE43-4822-A4A6-010131C62B62}" dt="2024-08-17T16:50:13.238" v="2545" actId="115"/>
        <pc:sldMkLst>
          <pc:docMk/>
          <pc:sldMk cId="856934377" sldId="302"/>
        </pc:sldMkLst>
        <pc:spChg chg="mod">
          <ac:chgData name="L. A. Perine" userId="aa6149d42a5b1d1a" providerId="LiveId" clId="{AD1902BF-EE43-4822-A4A6-010131C62B62}" dt="2024-08-17T16:50:13.238" v="2545" actId="115"/>
          <ac:spMkLst>
            <pc:docMk/>
            <pc:sldMk cId="856934377" sldId="302"/>
            <ac:spMk id="2" creationId="{D1A61C0D-7F92-C538-9641-00C24E690B60}"/>
          </ac:spMkLst>
        </pc:spChg>
        <pc:spChg chg="mod">
          <ac:chgData name="L. A. Perine" userId="aa6149d42a5b1d1a" providerId="LiveId" clId="{AD1902BF-EE43-4822-A4A6-010131C62B62}" dt="2024-08-17T02:05:14.173" v="239" actId="6549"/>
          <ac:spMkLst>
            <pc:docMk/>
            <pc:sldMk cId="856934377" sldId="302"/>
            <ac:spMk id="3" creationId="{54F04135-6C21-1D97-4F0D-EF9B69C9C61A}"/>
          </ac:spMkLst>
        </pc:spChg>
      </pc:sldChg>
      <pc:sldChg chg="addSp delSp modSp mod">
        <pc:chgData name="L. A. Perine" userId="aa6149d42a5b1d1a" providerId="LiveId" clId="{AD1902BF-EE43-4822-A4A6-010131C62B62}" dt="2024-08-17T17:29:56.590" v="3660" actId="478"/>
        <pc:sldMkLst>
          <pc:docMk/>
          <pc:sldMk cId="1130858007" sldId="315"/>
        </pc:sldMkLst>
        <pc:spChg chg="add del mod">
          <ac:chgData name="L. A. Perine" userId="aa6149d42a5b1d1a" providerId="LiveId" clId="{AD1902BF-EE43-4822-A4A6-010131C62B62}" dt="2024-08-17T17:29:56.590" v="3660" actId="478"/>
          <ac:spMkLst>
            <pc:docMk/>
            <pc:sldMk cId="1130858007" sldId="315"/>
            <ac:spMk id="2" creationId="{A088E85F-0C72-E2AC-B482-E60D479A07EC}"/>
          </ac:spMkLst>
        </pc:spChg>
        <pc:spChg chg="mod">
          <ac:chgData name="L. A. Perine" userId="aa6149d42a5b1d1a" providerId="LiveId" clId="{AD1902BF-EE43-4822-A4A6-010131C62B62}" dt="2024-08-17T17:27:48.440" v="3640" actId="20577"/>
          <ac:spMkLst>
            <pc:docMk/>
            <pc:sldMk cId="1130858007" sldId="315"/>
            <ac:spMk id="310" creationId="{00000000-0000-0000-0000-000000000000}"/>
          </ac:spMkLst>
        </pc:spChg>
      </pc:sldChg>
      <pc:sldChg chg="modSp del mod">
        <pc:chgData name="L. A. Perine" userId="aa6149d42a5b1d1a" providerId="LiveId" clId="{AD1902BF-EE43-4822-A4A6-010131C62B62}" dt="2024-08-17T17:27:57.166" v="3641" actId="47"/>
        <pc:sldMkLst>
          <pc:docMk/>
          <pc:sldMk cId="1172170832" sldId="316"/>
        </pc:sldMkLst>
        <pc:spChg chg="mod">
          <ac:chgData name="L. A. Perine" userId="aa6149d42a5b1d1a" providerId="LiveId" clId="{AD1902BF-EE43-4822-A4A6-010131C62B62}" dt="2024-08-17T17:25:30.591" v="3531" actId="1076"/>
          <ac:spMkLst>
            <pc:docMk/>
            <pc:sldMk cId="1172170832" sldId="316"/>
            <ac:spMk id="321" creationId="{00000000-0000-0000-0000-000000000000}"/>
          </ac:spMkLst>
        </pc:spChg>
      </pc:sldChg>
      <pc:sldChg chg="del">
        <pc:chgData name="L. A. Perine" userId="aa6149d42a5b1d1a" providerId="LiveId" clId="{AD1902BF-EE43-4822-A4A6-010131C62B62}" dt="2024-08-17T02:01:52.807" v="212" actId="47"/>
        <pc:sldMkLst>
          <pc:docMk/>
          <pc:sldMk cId="1727560940" sldId="320"/>
        </pc:sldMkLst>
      </pc:sldChg>
      <pc:sldChg chg="del">
        <pc:chgData name="L. A. Perine" userId="aa6149d42a5b1d1a" providerId="LiveId" clId="{AD1902BF-EE43-4822-A4A6-010131C62B62}" dt="2024-08-17T02:04:17.611" v="221" actId="47"/>
        <pc:sldMkLst>
          <pc:docMk/>
          <pc:sldMk cId="1406876962" sldId="697"/>
        </pc:sldMkLst>
      </pc:sldChg>
      <pc:sldChg chg="del">
        <pc:chgData name="L. A. Perine" userId="aa6149d42a5b1d1a" providerId="LiveId" clId="{AD1902BF-EE43-4822-A4A6-010131C62B62}" dt="2024-08-17T02:04:11.872" v="219" actId="47"/>
        <pc:sldMkLst>
          <pc:docMk/>
          <pc:sldMk cId="1389666033" sldId="701"/>
        </pc:sldMkLst>
      </pc:sldChg>
      <pc:sldChg chg="del">
        <pc:chgData name="L. A. Perine" userId="aa6149d42a5b1d1a" providerId="LiveId" clId="{AD1902BF-EE43-4822-A4A6-010131C62B62}" dt="2024-08-17T02:04:21.557" v="223" actId="47"/>
        <pc:sldMkLst>
          <pc:docMk/>
          <pc:sldMk cId="2256599389" sldId="704"/>
        </pc:sldMkLst>
      </pc:sldChg>
      <pc:sldChg chg="addSp modSp add del mod ord">
        <pc:chgData name="L. A. Perine" userId="aa6149d42a5b1d1a" providerId="LiveId" clId="{AD1902BF-EE43-4822-A4A6-010131C62B62}" dt="2024-08-17T16:41:37.572" v="2445"/>
        <pc:sldMkLst>
          <pc:docMk/>
          <pc:sldMk cId="466630721" sldId="706"/>
        </pc:sldMkLst>
        <pc:spChg chg="add mod">
          <ac:chgData name="L. A. Perine" userId="aa6149d42a5b1d1a" providerId="LiveId" clId="{AD1902BF-EE43-4822-A4A6-010131C62B62}" dt="2024-08-17T16:00:25.847" v="1106" actId="6549"/>
          <ac:spMkLst>
            <pc:docMk/>
            <pc:sldMk cId="466630721" sldId="706"/>
            <ac:spMk id="2" creationId="{C9624288-715A-B6CC-B85B-63B65BE0A8D2}"/>
          </ac:spMkLst>
        </pc:spChg>
        <pc:spChg chg="mod">
          <ac:chgData name="L. A. Perine" userId="aa6149d42a5b1d1a" providerId="LiveId" clId="{AD1902BF-EE43-4822-A4A6-010131C62B62}" dt="2024-08-17T16:00:42.455" v="1110" actId="1076"/>
          <ac:spMkLst>
            <pc:docMk/>
            <pc:sldMk cId="466630721" sldId="706"/>
            <ac:spMk id="4" creationId="{9325F1BA-FD89-E142-A597-02E3F9790DAB}"/>
          </ac:spMkLst>
        </pc:spChg>
        <pc:spChg chg="mod">
          <ac:chgData name="L. A. Perine" userId="aa6149d42a5b1d1a" providerId="LiveId" clId="{AD1902BF-EE43-4822-A4A6-010131C62B62}" dt="2024-08-17T16:00:34.471" v="1108" actId="1076"/>
          <ac:spMkLst>
            <pc:docMk/>
            <pc:sldMk cId="466630721" sldId="706"/>
            <ac:spMk id="11" creationId="{331CA881-EDC6-943F-264D-806525BF67DB}"/>
          </ac:spMkLst>
        </pc:spChg>
        <pc:spChg chg="mod">
          <ac:chgData name="L. A. Perine" userId="aa6149d42a5b1d1a" providerId="LiveId" clId="{AD1902BF-EE43-4822-A4A6-010131C62B62}" dt="2024-08-17T16:00:46.319" v="1112" actId="1076"/>
          <ac:spMkLst>
            <pc:docMk/>
            <pc:sldMk cId="466630721" sldId="706"/>
            <ac:spMk id="12" creationId="{8FF8BE7E-3CA0-3F67-4C3C-D64FFC150251}"/>
          </ac:spMkLst>
        </pc:spChg>
        <pc:picChg chg="mod">
          <ac:chgData name="L. A. Perine" userId="aa6149d42a5b1d1a" providerId="LiveId" clId="{AD1902BF-EE43-4822-A4A6-010131C62B62}" dt="2024-08-17T16:00:44.533" v="1111" actId="1076"/>
          <ac:picMkLst>
            <pc:docMk/>
            <pc:sldMk cId="466630721" sldId="706"/>
            <ac:picMk id="3" creationId="{1C9BDFE4-7A14-0447-AA3D-51B4A77BD983}"/>
          </ac:picMkLst>
        </pc:picChg>
        <pc:picChg chg="mod">
          <ac:chgData name="L. A. Perine" userId="aa6149d42a5b1d1a" providerId="LiveId" clId="{AD1902BF-EE43-4822-A4A6-010131C62B62}" dt="2024-08-17T16:00:36.279" v="1109" actId="1076"/>
          <ac:picMkLst>
            <pc:docMk/>
            <pc:sldMk cId="466630721" sldId="706"/>
            <ac:picMk id="5" creationId="{38B5A913-E39A-3B7B-B6B2-5143A6885E39}"/>
          </ac:picMkLst>
        </pc:picChg>
      </pc:sldChg>
      <pc:sldChg chg="del">
        <pc:chgData name="L. A. Perine" userId="aa6149d42a5b1d1a" providerId="LiveId" clId="{AD1902BF-EE43-4822-A4A6-010131C62B62}" dt="2024-08-17T02:04:28.367" v="225" actId="47"/>
        <pc:sldMkLst>
          <pc:docMk/>
          <pc:sldMk cId="1871456143" sldId="715"/>
        </pc:sldMkLst>
      </pc:sldChg>
      <pc:sldChg chg="del">
        <pc:chgData name="L. A. Perine" userId="aa6149d42a5b1d1a" providerId="LiveId" clId="{AD1902BF-EE43-4822-A4A6-010131C62B62}" dt="2024-08-17T02:04:24.157" v="224" actId="47"/>
        <pc:sldMkLst>
          <pc:docMk/>
          <pc:sldMk cId="1429262514" sldId="719"/>
        </pc:sldMkLst>
      </pc:sldChg>
      <pc:sldChg chg="del">
        <pc:chgData name="L. A. Perine" userId="aa6149d42a5b1d1a" providerId="LiveId" clId="{AD1902BF-EE43-4822-A4A6-010131C62B62}" dt="2024-08-17T02:04:13.867" v="220" actId="47"/>
        <pc:sldMkLst>
          <pc:docMk/>
          <pc:sldMk cId="1639437832" sldId="739"/>
        </pc:sldMkLst>
      </pc:sldChg>
      <pc:sldChg chg="del">
        <pc:chgData name="L. A. Perine" userId="aa6149d42a5b1d1a" providerId="LiveId" clId="{AD1902BF-EE43-4822-A4A6-010131C62B62}" dt="2024-08-17T02:04:19.351" v="222" actId="47"/>
        <pc:sldMkLst>
          <pc:docMk/>
          <pc:sldMk cId="1121647181" sldId="742"/>
        </pc:sldMkLst>
      </pc:sldChg>
      <pc:sldChg chg="modSp mod ord">
        <pc:chgData name="L. A. Perine" userId="aa6149d42a5b1d1a" providerId="LiveId" clId="{AD1902BF-EE43-4822-A4A6-010131C62B62}" dt="2024-08-17T16:43:16.916" v="2450" actId="207"/>
        <pc:sldMkLst>
          <pc:docMk/>
          <pc:sldMk cId="2257347468" sldId="754"/>
        </pc:sldMkLst>
        <pc:spChg chg="mod">
          <ac:chgData name="L. A. Perine" userId="aa6149d42a5b1d1a" providerId="LiveId" clId="{AD1902BF-EE43-4822-A4A6-010131C62B62}" dt="2024-08-17T16:00:02.514" v="1102" actId="255"/>
          <ac:spMkLst>
            <pc:docMk/>
            <pc:sldMk cId="2257347468" sldId="754"/>
            <ac:spMk id="2" creationId="{013F8DD4-449B-44B0-8099-A6B2C5707882}"/>
          </ac:spMkLst>
        </pc:spChg>
        <pc:spChg chg="mod">
          <ac:chgData name="L. A. Perine" userId="aa6149d42a5b1d1a" providerId="LiveId" clId="{AD1902BF-EE43-4822-A4A6-010131C62B62}" dt="2024-08-17T16:43:16.916" v="2450" actId="207"/>
          <ac:spMkLst>
            <pc:docMk/>
            <pc:sldMk cId="2257347468" sldId="754"/>
            <ac:spMk id="3" creationId="{B6E198C9-F323-2BB6-F63E-1865CA6AC873}"/>
          </ac:spMkLst>
        </pc:spChg>
        <pc:picChg chg="mod">
          <ac:chgData name="L. A. Perine" userId="aa6149d42a5b1d1a" providerId="LiveId" clId="{AD1902BF-EE43-4822-A4A6-010131C62B62}" dt="2024-08-17T16:04:41.693" v="1280" actId="1076"/>
          <ac:picMkLst>
            <pc:docMk/>
            <pc:sldMk cId="2257347468" sldId="754"/>
            <ac:picMk id="4" creationId="{314A2382-CB80-5D65-B28E-6F624523C4C9}"/>
          </ac:picMkLst>
        </pc:picChg>
      </pc:sldChg>
      <pc:sldChg chg="modSp mod">
        <pc:chgData name="L. A. Perine" userId="aa6149d42a5b1d1a" providerId="LiveId" clId="{AD1902BF-EE43-4822-A4A6-010131C62B62}" dt="2024-08-17T16:59:11.324" v="2711" actId="20577"/>
        <pc:sldMkLst>
          <pc:docMk/>
          <pc:sldMk cId="679640637" sldId="757"/>
        </pc:sldMkLst>
        <pc:spChg chg="mod">
          <ac:chgData name="L. A. Perine" userId="aa6149d42a5b1d1a" providerId="LiveId" clId="{AD1902BF-EE43-4822-A4A6-010131C62B62}" dt="2024-08-17T03:11:22.156" v="710" actId="1076"/>
          <ac:spMkLst>
            <pc:docMk/>
            <pc:sldMk cId="679640637" sldId="757"/>
            <ac:spMk id="2" creationId="{DF85FB60-FE6B-D8DA-7A7C-3767E1BD6811}"/>
          </ac:spMkLst>
        </pc:spChg>
        <pc:spChg chg="mod">
          <ac:chgData name="L. A. Perine" userId="aa6149d42a5b1d1a" providerId="LiveId" clId="{AD1902BF-EE43-4822-A4A6-010131C62B62}" dt="2024-08-17T16:59:11.324" v="2711" actId="20577"/>
          <ac:spMkLst>
            <pc:docMk/>
            <pc:sldMk cId="679640637" sldId="757"/>
            <ac:spMk id="3" creationId="{4ED0F6C4-9057-0F51-61A2-8906710071A4}"/>
          </ac:spMkLst>
        </pc:spChg>
      </pc:sldChg>
      <pc:sldChg chg="modSp mod">
        <pc:chgData name="L. A. Perine" userId="aa6149d42a5b1d1a" providerId="LiveId" clId="{AD1902BF-EE43-4822-A4A6-010131C62B62}" dt="2024-08-17T02:08:27.843" v="371" actId="1076"/>
        <pc:sldMkLst>
          <pc:docMk/>
          <pc:sldMk cId="3906799625" sldId="765"/>
        </pc:sldMkLst>
        <pc:picChg chg="mod">
          <ac:chgData name="L. A. Perine" userId="aa6149d42a5b1d1a" providerId="LiveId" clId="{AD1902BF-EE43-4822-A4A6-010131C62B62}" dt="2024-08-17T02:08:27.843" v="371" actId="1076"/>
          <ac:picMkLst>
            <pc:docMk/>
            <pc:sldMk cId="3906799625" sldId="765"/>
            <ac:picMk id="3" creationId="{1CC2A4F6-7DB7-A4FE-7963-5BBAB5E909B6}"/>
          </ac:picMkLst>
        </pc:picChg>
      </pc:sldChg>
      <pc:sldChg chg="del">
        <pc:chgData name="L. A. Perine" userId="aa6149d42a5b1d1a" providerId="LiveId" clId="{AD1902BF-EE43-4822-A4A6-010131C62B62}" dt="2024-08-17T02:01:55.263" v="213" actId="47"/>
        <pc:sldMkLst>
          <pc:docMk/>
          <pc:sldMk cId="630380644" sldId="766"/>
        </pc:sldMkLst>
      </pc:sldChg>
      <pc:sldChg chg="del">
        <pc:chgData name="L. A. Perine" userId="aa6149d42a5b1d1a" providerId="LiveId" clId="{AD1902BF-EE43-4822-A4A6-010131C62B62}" dt="2024-08-17T02:01:58.642" v="214" actId="47"/>
        <pc:sldMkLst>
          <pc:docMk/>
          <pc:sldMk cId="2370450560" sldId="767"/>
        </pc:sldMkLst>
      </pc:sldChg>
      <pc:sldChg chg="del">
        <pc:chgData name="L. A. Perine" userId="aa6149d42a5b1d1a" providerId="LiveId" clId="{AD1902BF-EE43-4822-A4A6-010131C62B62}" dt="2024-08-17T02:02:00.116" v="215" actId="47"/>
        <pc:sldMkLst>
          <pc:docMk/>
          <pc:sldMk cId="197978964" sldId="768"/>
        </pc:sldMkLst>
      </pc:sldChg>
      <pc:sldChg chg="del ord">
        <pc:chgData name="L. A. Perine" userId="aa6149d42a5b1d1a" providerId="LiveId" clId="{AD1902BF-EE43-4822-A4A6-010131C62B62}" dt="2024-08-17T16:48:04.806" v="2517" actId="47"/>
        <pc:sldMkLst>
          <pc:docMk/>
          <pc:sldMk cId="546834132" sldId="769"/>
        </pc:sldMkLst>
      </pc:sldChg>
      <pc:sldChg chg="del">
        <pc:chgData name="L. A. Perine" userId="aa6149d42a5b1d1a" providerId="LiveId" clId="{AD1902BF-EE43-4822-A4A6-010131C62B62}" dt="2024-08-17T02:02:03.654" v="217" actId="47"/>
        <pc:sldMkLst>
          <pc:docMk/>
          <pc:sldMk cId="2388385095" sldId="770"/>
        </pc:sldMkLst>
      </pc:sldChg>
      <pc:sldChg chg="modSp mod">
        <pc:chgData name="L. A. Perine" userId="aa6149d42a5b1d1a" providerId="LiveId" clId="{AD1902BF-EE43-4822-A4A6-010131C62B62}" dt="2024-08-17T16:05:35.024" v="1352" actId="1076"/>
        <pc:sldMkLst>
          <pc:docMk/>
          <pc:sldMk cId="588903552" sldId="772"/>
        </pc:sldMkLst>
        <pc:spChg chg="mod">
          <ac:chgData name="L. A. Perine" userId="aa6149d42a5b1d1a" providerId="LiveId" clId="{AD1902BF-EE43-4822-A4A6-010131C62B62}" dt="2024-08-17T16:05:35.024" v="1352" actId="1076"/>
          <ac:spMkLst>
            <pc:docMk/>
            <pc:sldMk cId="588903552" sldId="772"/>
            <ac:spMk id="3" creationId="{55FEF823-A7A1-01C2-EDBD-DED15AED308A}"/>
          </ac:spMkLst>
        </pc:spChg>
      </pc:sldChg>
      <pc:sldChg chg="modSp mod ord">
        <pc:chgData name="L. A. Perine" userId="aa6149d42a5b1d1a" providerId="LiveId" clId="{AD1902BF-EE43-4822-A4A6-010131C62B62}" dt="2024-08-17T16:08:21.218" v="1394" actId="14100"/>
        <pc:sldMkLst>
          <pc:docMk/>
          <pc:sldMk cId="1918680756" sldId="774"/>
        </pc:sldMkLst>
        <pc:spChg chg="mod">
          <ac:chgData name="L. A. Perine" userId="aa6149d42a5b1d1a" providerId="LiveId" clId="{AD1902BF-EE43-4822-A4A6-010131C62B62}" dt="2024-08-17T16:08:21.218" v="1394" actId="14100"/>
          <ac:spMkLst>
            <pc:docMk/>
            <pc:sldMk cId="1918680756" sldId="774"/>
            <ac:spMk id="2" creationId="{0E24544A-36D2-339C-8287-88794DFB440A}"/>
          </ac:spMkLst>
        </pc:spChg>
        <pc:spChg chg="mod">
          <ac:chgData name="L. A. Perine" userId="aa6149d42a5b1d1a" providerId="LiveId" clId="{AD1902BF-EE43-4822-A4A6-010131C62B62}" dt="2024-08-17T16:04:06.608" v="1276" actId="1076"/>
          <ac:spMkLst>
            <pc:docMk/>
            <pc:sldMk cId="1918680756" sldId="774"/>
            <ac:spMk id="3" creationId="{BC79D6D9-85E6-04CB-C205-FD9E9662ED16}"/>
          </ac:spMkLst>
        </pc:spChg>
        <pc:picChg chg="mod">
          <ac:chgData name="L. A. Perine" userId="aa6149d42a5b1d1a" providerId="LiveId" clId="{AD1902BF-EE43-4822-A4A6-010131C62B62}" dt="2024-08-17T16:04:01.248" v="1275" actId="1076"/>
          <ac:picMkLst>
            <pc:docMk/>
            <pc:sldMk cId="1918680756" sldId="774"/>
            <ac:picMk id="4" creationId="{D0A36725-ABB6-1969-0226-82776640D147}"/>
          </ac:picMkLst>
        </pc:picChg>
      </pc:sldChg>
      <pc:sldChg chg="del">
        <pc:chgData name="L. A. Perine" userId="aa6149d42a5b1d1a" providerId="LiveId" clId="{AD1902BF-EE43-4822-A4A6-010131C62B62}" dt="2024-08-17T03:13:33.037" v="732" actId="47"/>
        <pc:sldMkLst>
          <pc:docMk/>
          <pc:sldMk cId="2001925828" sldId="775"/>
        </pc:sldMkLst>
      </pc:sldChg>
      <pc:sldChg chg="modSp mod">
        <pc:chgData name="L. A. Perine" userId="aa6149d42a5b1d1a" providerId="LiveId" clId="{AD1902BF-EE43-4822-A4A6-010131C62B62}" dt="2024-08-17T16:49:38.189" v="2541" actId="115"/>
        <pc:sldMkLst>
          <pc:docMk/>
          <pc:sldMk cId="4082568353" sldId="776"/>
        </pc:sldMkLst>
        <pc:spChg chg="mod">
          <ac:chgData name="L. A. Perine" userId="aa6149d42a5b1d1a" providerId="LiveId" clId="{AD1902BF-EE43-4822-A4A6-010131C62B62}" dt="2024-08-17T16:49:38.189" v="2541" actId="115"/>
          <ac:spMkLst>
            <pc:docMk/>
            <pc:sldMk cId="4082568353" sldId="776"/>
            <ac:spMk id="2" creationId="{62513CDA-3D3C-8EFA-E277-E04BF185622C}"/>
          </ac:spMkLst>
        </pc:spChg>
      </pc:sldChg>
      <pc:sldChg chg="del">
        <pc:chgData name="L. A. Perine" userId="aa6149d42a5b1d1a" providerId="LiveId" clId="{AD1902BF-EE43-4822-A4A6-010131C62B62}" dt="2024-08-17T02:04:07.002" v="218" actId="47"/>
        <pc:sldMkLst>
          <pc:docMk/>
          <pc:sldMk cId="2591684294" sldId="783"/>
        </pc:sldMkLst>
      </pc:sldChg>
      <pc:sldChg chg="modSp mod">
        <pc:chgData name="L. A. Perine" userId="aa6149d42a5b1d1a" providerId="LiveId" clId="{AD1902BF-EE43-4822-A4A6-010131C62B62}" dt="2024-08-17T02:01:31.999" v="211" actId="1076"/>
        <pc:sldMkLst>
          <pc:docMk/>
          <pc:sldMk cId="3070262784" sldId="784"/>
        </pc:sldMkLst>
        <pc:spChg chg="mod">
          <ac:chgData name="L. A. Perine" userId="aa6149d42a5b1d1a" providerId="LiveId" clId="{AD1902BF-EE43-4822-A4A6-010131C62B62}" dt="2024-08-17T02:01:25.705" v="210" actId="1076"/>
          <ac:spMkLst>
            <pc:docMk/>
            <pc:sldMk cId="3070262784" sldId="784"/>
            <ac:spMk id="3" creationId="{54276A7F-7A25-C77F-88F2-72DFE6F83032}"/>
          </ac:spMkLst>
        </pc:spChg>
        <pc:spChg chg="mod">
          <ac:chgData name="L. A. Perine" userId="aa6149d42a5b1d1a" providerId="LiveId" clId="{AD1902BF-EE43-4822-A4A6-010131C62B62}" dt="2024-08-17T02:01:16.811" v="207" actId="6549"/>
          <ac:spMkLst>
            <pc:docMk/>
            <pc:sldMk cId="3070262784" sldId="784"/>
            <ac:spMk id="4" creationId="{FC81EC6E-5CBF-914A-3CCC-7B4AA3399F51}"/>
          </ac:spMkLst>
        </pc:spChg>
        <pc:spChg chg="mod">
          <ac:chgData name="L. A. Perine" userId="aa6149d42a5b1d1a" providerId="LiveId" clId="{AD1902BF-EE43-4822-A4A6-010131C62B62}" dt="2024-08-17T02:01:31.999" v="211" actId="1076"/>
          <ac:spMkLst>
            <pc:docMk/>
            <pc:sldMk cId="3070262784" sldId="784"/>
            <ac:spMk id="5" creationId="{94DC851E-4015-E4C5-495D-478AE9C0069D}"/>
          </ac:spMkLst>
        </pc:spChg>
      </pc:sldChg>
      <pc:sldChg chg="modSp add mod ord">
        <pc:chgData name="L. A. Perine" userId="aa6149d42a5b1d1a" providerId="LiveId" clId="{AD1902BF-EE43-4822-A4A6-010131C62B62}" dt="2024-08-17T17:18:00.872" v="3527" actId="255"/>
        <pc:sldMkLst>
          <pc:docMk/>
          <pc:sldMk cId="142419297" sldId="785"/>
        </pc:sldMkLst>
        <pc:spChg chg="mod">
          <ac:chgData name="L. A. Perine" userId="aa6149d42a5b1d1a" providerId="LiveId" clId="{AD1902BF-EE43-4822-A4A6-010131C62B62}" dt="2024-08-17T17:18:00.872" v="3527" actId="255"/>
          <ac:spMkLst>
            <pc:docMk/>
            <pc:sldMk cId="142419297" sldId="785"/>
            <ac:spMk id="2" creationId="{62513CDA-3D3C-8EFA-E277-E04BF185622C}"/>
          </ac:spMkLst>
        </pc:spChg>
        <pc:spChg chg="mod">
          <ac:chgData name="L. A. Perine" userId="aa6149d42a5b1d1a" providerId="LiveId" clId="{AD1902BF-EE43-4822-A4A6-010131C62B62}" dt="2024-08-17T16:49:00.931" v="2537" actId="20577"/>
          <ac:spMkLst>
            <pc:docMk/>
            <pc:sldMk cId="142419297" sldId="785"/>
            <ac:spMk id="3" creationId="{1414227B-114B-A85F-E4EC-E95662522D0E}"/>
          </ac:spMkLst>
        </pc:spChg>
      </pc:sldChg>
      <pc:sldChg chg="add del ord">
        <pc:chgData name="L. A. Perine" userId="aa6149d42a5b1d1a" providerId="LiveId" clId="{AD1902BF-EE43-4822-A4A6-010131C62B62}" dt="2024-08-17T03:28:41.267" v="912" actId="2890"/>
        <pc:sldMkLst>
          <pc:docMk/>
          <pc:sldMk cId="2185707249" sldId="786"/>
        </pc:sldMkLst>
      </pc:sldChg>
      <pc:sldChg chg="modSp add mod ord">
        <pc:chgData name="L. A. Perine" userId="aa6149d42a5b1d1a" providerId="LiveId" clId="{AD1902BF-EE43-4822-A4A6-010131C62B62}" dt="2024-08-17T17:16:32.942" v="3510" actId="1076"/>
        <pc:sldMkLst>
          <pc:docMk/>
          <pc:sldMk cId="2420809878" sldId="786"/>
        </pc:sldMkLst>
        <pc:spChg chg="mod">
          <ac:chgData name="L. A. Perine" userId="aa6149d42a5b1d1a" providerId="LiveId" clId="{AD1902BF-EE43-4822-A4A6-010131C62B62}" dt="2024-08-17T17:04:38.158" v="2741" actId="20577"/>
          <ac:spMkLst>
            <pc:docMk/>
            <pc:sldMk cId="2420809878" sldId="786"/>
            <ac:spMk id="2" creationId="{5CA1FC94-BADD-B274-FA87-F4B346E32C1D}"/>
          </ac:spMkLst>
        </pc:spChg>
        <pc:spChg chg="mod">
          <ac:chgData name="L. A. Perine" userId="aa6149d42a5b1d1a" providerId="LiveId" clId="{AD1902BF-EE43-4822-A4A6-010131C62B62}" dt="2024-08-17T17:08:17.396" v="2818" actId="2711"/>
          <ac:spMkLst>
            <pc:docMk/>
            <pc:sldMk cId="2420809878" sldId="786"/>
            <ac:spMk id="3" creationId="{5832CDA7-F067-D53F-753D-E724602777E3}"/>
          </ac:spMkLst>
        </pc:spChg>
        <pc:spChg chg="mod">
          <ac:chgData name="L. A. Perine" userId="aa6149d42a5b1d1a" providerId="LiveId" clId="{AD1902BF-EE43-4822-A4A6-010131C62B62}" dt="2024-08-17T17:16:32.942" v="3510" actId="1076"/>
          <ac:spMkLst>
            <pc:docMk/>
            <pc:sldMk cId="2420809878" sldId="786"/>
            <ac:spMk id="7" creationId="{BBA3882B-5C6B-6399-4F08-4B9235474439}"/>
          </ac:spMkLst>
        </pc:spChg>
        <pc:graphicFrameChg chg="mod modGraphic">
          <ac:chgData name="L. A. Perine" userId="aa6149d42a5b1d1a" providerId="LiveId" clId="{AD1902BF-EE43-4822-A4A6-010131C62B62}" dt="2024-08-17T17:15:58.346" v="3501" actId="14100"/>
          <ac:graphicFrameMkLst>
            <pc:docMk/>
            <pc:sldMk cId="2420809878" sldId="786"/>
            <ac:graphicFrameMk id="4" creationId="{AE6F06CF-6157-5220-9831-BD49682AC030}"/>
          </ac:graphicFrameMkLst>
        </pc:graphicFrameChg>
      </pc:sldChg>
      <pc:sldChg chg="addSp delSp modSp new mod setBg">
        <pc:chgData name="L. A. Perine" userId="aa6149d42a5b1d1a" providerId="LiveId" clId="{AD1902BF-EE43-4822-A4A6-010131C62B62}" dt="2024-08-17T18:00:23.721" v="3825" actId="20577"/>
        <pc:sldMkLst>
          <pc:docMk/>
          <pc:sldMk cId="2925928451" sldId="787"/>
        </pc:sldMkLst>
        <pc:spChg chg="mod">
          <ac:chgData name="L. A. Perine" userId="aa6149d42a5b1d1a" providerId="LiveId" clId="{AD1902BF-EE43-4822-A4A6-010131C62B62}" dt="2024-08-17T16:45:19.060" v="2458" actId="113"/>
          <ac:spMkLst>
            <pc:docMk/>
            <pc:sldMk cId="2925928451" sldId="787"/>
            <ac:spMk id="2" creationId="{65E4738C-B6E4-F6D9-1E39-56FB37167D7F}"/>
          </ac:spMkLst>
        </pc:spChg>
        <pc:spChg chg="del">
          <ac:chgData name="L. A. Perine" userId="aa6149d42a5b1d1a" providerId="LiveId" clId="{AD1902BF-EE43-4822-A4A6-010131C62B62}" dt="2024-08-17T16:10:13.591" v="1396" actId="1032"/>
          <ac:spMkLst>
            <pc:docMk/>
            <pc:sldMk cId="2925928451" sldId="787"/>
            <ac:spMk id="3" creationId="{2116110A-A4F6-A931-0259-F226B7F3A02C}"/>
          </ac:spMkLst>
        </pc:spChg>
        <pc:graphicFrameChg chg="add mod ord modGraphic">
          <ac:chgData name="L. A. Perine" userId="aa6149d42a5b1d1a" providerId="LiveId" clId="{AD1902BF-EE43-4822-A4A6-010131C62B62}" dt="2024-08-17T18:00:23.721" v="3825" actId="20577"/>
          <ac:graphicFrameMkLst>
            <pc:docMk/>
            <pc:sldMk cId="2925928451" sldId="787"/>
            <ac:graphicFrameMk id="4" creationId="{73249C23-331F-9BDC-ED13-D539CDFB49CF}"/>
          </ac:graphicFrameMkLst>
        </pc:graphicFrameChg>
        <pc:picChg chg="add mod ord">
          <ac:chgData name="L. A. Perine" userId="aa6149d42a5b1d1a" providerId="LiveId" clId="{AD1902BF-EE43-4822-A4A6-010131C62B62}" dt="2024-08-17T16:21:24.301" v="1728" actId="1076"/>
          <ac:picMkLst>
            <pc:docMk/>
            <pc:sldMk cId="2925928451" sldId="787"/>
            <ac:picMk id="6" creationId="{DE894DB7-9649-5A43-9BEF-23C19FAA7343}"/>
          </ac:picMkLst>
        </pc:picChg>
        <pc:picChg chg="add mod">
          <ac:chgData name="L. A. Perine" userId="aa6149d42a5b1d1a" providerId="LiveId" clId="{AD1902BF-EE43-4822-A4A6-010131C62B62}" dt="2024-08-17T16:21:14.968" v="1725" actId="1076"/>
          <ac:picMkLst>
            <pc:docMk/>
            <pc:sldMk cId="2925928451" sldId="787"/>
            <ac:picMk id="7" creationId="{9B51D61D-79D1-476C-31BE-D1A0822FE1C8}"/>
          </ac:picMkLst>
        </pc:picChg>
      </pc:sldChg>
      <pc:sldChg chg="modSp del mod ord">
        <pc:chgData name="L. A. Perine" userId="aa6149d42a5b1d1a" providerId="LiveId" clId="{AD1902BF-EE43-4822-A4A6-010131C62B62}" dt="2024-08-17T16:40:57.471" v="2443" actId="114"/>
        <pc:sldMkLst>
          <pc:docMk/>
          <pc:sldMk cId="0" sldId="788"/>
        </pc:sldMkLst>
        <pc:spChg chg="mod">
          <ac:chgData name="L. A. Perine" userId="aa6149d42a5b1d1a" providerId="LiveId" clId="{AD1902BF-EE43-4822-A4A6-010131C62B62}" dt="2024-08-17T16:40:57.471" v="2443" actId="114"/>
          <ac:spMkLst>
            <pc:docMk/>
            <pc:sldMk cId="0" sldId="788"/>
            <ac:spMk id="238" creationId="{00000000-0000-0000-0000-000000000000}"/>
          </ac:spMkLst>
        </pc:spChg>
        <pc:spChg chg="mod">
          <ac:chgData name="L. A. Perine" userId="aa6149d42a5b1d1a" providerId="LiveId" clId="{AD1902BF-EE43-4822-A4A6-010131C62B62}" dt="2024-08-17T16:37:58.419" v="2397" actId="20577"/>
          <ac:spMkLst>
            <pc:docMk/>
            <pc:sldMk cId="0" sldId="788"/>
            <ac:spMk id="243" creationId="{00000000-0000-0000-0000-000000000000}"/>
          </ac:spMkLst>
        </pc:spChg>
        <pc:spChg chg="mod">
          <ac:chgData name="L. A. Perine" userId="aa6149d42a5b1d1a" providerId="LiveId" clId="{AD1902BF-EE43-4822-A4A6-010131C62B62}" dt="2024-08-17T16:40:50.412" v="2442" actId="14100"/>
          <ac:spMkLst>
            <pc:docMk/>
            <pc:sldMk cId="0" sldId="788"/>
            <ac:spMk id="244" creationId="{00000000-0000-0000-0000-000000000000}"/>
          </ac:spMkLst>
        </pc:spChg>
      </pc:sldChg>
      <pc:sldChg chg="add del">
        <pc:chgData name="L. A. Perine" userId="aa6149d42a5b1d1a" providerId="LiveId" clId="{AD1902BF-EE43-4822-A4A6-010131C62B62}" dt="2024-08-17T16:27:23.872" v="1815" actId="2890"/>
        <pc:sldMkLst>
          <pc:docMk/>
          <pc:sldMk cId="1485938565" sldId="788"/>
        </pc:sldMkLst>
      </pc:sldChg>
      <pc:sldChg chg="add ord">
        <pc:chgData name="L. A. Perine" userId="aa6149d42a5b1d1a" providerId="LiveId" clId="{AD1902BF-EE43-4822-A4A6-010131C62B62}" dt="2024-08-17T16:50:51.955" v="2548"/>
        <pc:sldMkLst>
          <pc:docMk/>
          <pc:sldMk cId="3430105947" sldId="789"/>
        </pc:sldMkLst>
      </pc:sldChg>
      <pc:sldChg chg="add ord">
        <pc:chgData name="L. A. Perine" userId="aa6149d42a5b1d1a" providerId="LiveId" clId="{AD1902BF-EE43-4822-A4A6-010131C62B62}" dt="2024-08-17T17:24:59.407" v="3530"/>
        <pc:sldMkLst>
          <pc:docMk/>
          <pc:sldMk cId="3235671425" sldId="790"/>
        </pc:sldMkLst>
      </pc:sldChg>
      <pc:sldMasterChg chg="delSldLayout">
        <pc:chgData name="L. A. Perine" userId="aa6149d42a5b1d1a" providerId="LiveId" clId="{AD1902BF-EE43-4822-A4A6-010131C62B62}" dt="2024-08-17T02:04:28.367" v="225" actId="47"/>
        <pc:sldMasterMkLst>
          <pc:docMk/>
          <pc:sldMasterMk cId="595029389" sldId="2147483825"/>
        </pc:sldMasterMkLst>
        <pc:sldLayoutChg chg="del">
          <pc:chgData name="L. A. Perine" userId="aa6149d42a5b1d1a" providerId="LiveId" clId="{AD1902BF-EE43-4822-A4A6-010131C62B62}" dt="2024-08-17T02:04:11.872" v="219" actId="47"/>
          <pc:sldLayoutMkLst>
            <pc:docMk/>
            <pc:sldMasterMk cId="595029389" sldId="2147483825"/>
            <pc:sldLayoutMk cId="70074403" sldId="2147483840"/>
          </pc:sldLayoutMkLst>
        </pc:sldLayoutChg>
        <pc:sldLayoutChg chg="del">
          <pc:chgData name="L. A. Perine" userId="aa6149d42a5b1d1a" providerId="LiveId" clId="{AD1902BF-EE43-4822-A4A6-010131C62B62}" dt="2024-08-17T02:04:28.367" v="225" actId="47"/>
          <pc:sldLayoutMkLst>
            <pc:docMk/>
            <pc:sldMasterMk cId="595029389" sldId="2147483825"/>
            <pc:sldLayoutMk cId="2408740806" sldId="214748384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F4ED24-7122-4E64-B550-7EC210764471}" type="doc">
      <dgm:prSet loTypeId="urn:microsoft.com/office/officeart/2005/8/layout/venn1" loCatId="relationship" qsTypeId="urn:microsoft.com/office/officeart/2005/8/quickstyle/3d1" qsCatId="3D" csTypeId="urn:microsoft.com/office/officeart/2005/8/colors/accent1_2" csCatId="accent1" phldr="1"/>
      <dgm:spPr/>
    </dgm:pt>
    <dgm:pt modelId="{EDEBB47C-A67C-419E-8DA9-407A3DED1365}">
      <dgm:prSet phldrT="[Text]"/>
      <dgm:spPr/>
      <dgm:t>
        <a:bodyPr/>
        <a:lstStyle/>
        <a:p>
          <a:r>
            <a:rPr lang="en-US" dirty="0"/>
            <a:t>Computational Thinking</a:t>
          </a:r>
        </a:p>
      </dgm:t>
    </dgm:pt>
    <dgm:pt modelId="{24E9064F-06C4-47EF-9C9F-A39C1BAA4E6F}" type="parTrans" cxnId="{BE89628B-3731-4514-B679-4479E606D459}">
      <dgm:prSet/>
      <dgm:spPr/>
      <dgm:t>
        <a:bodyPr/>
        <a:lstStyle/>
        <a:p>
          <a:endParaRPr lang="en-US"/>
        </a:p>
      </dgm:t>
    </dgm:pt>
    <dgm:pt modelId="{5B8758A1-E1A9-46CE-82F7-85566943DF92}" type="sibTrans" cxnId="{BE89628B-3731-4514-B679-4479E606D459}">
      <dgm:prSet/>
      <dgm:spPr/>
      <dgm:t>
        <a:bodyPr/>
        <a:lstStyle/>
        <a:p>
          <a:endParaRPr lang="en-US"/>
        </a:p>
      </dgm:t>
    </dgm:pt>
    <dgm:pt modelId="{2CC2A832-EDCD-4615-A53C-F4A420013B71}">
      <dgm:prSet phldrT="[Text]"/>
      <dgm:spPr/>
      <dgm:t>
        <a:bodyPr/>
        <a:lstStyle/>
        <a:p>
          <a:r>
            <a:rPr lang="en-US" dirty="0"/>
            <a:t>Data Analytic Practices</a:t>
          </a:r>
        </a:p>
      </dgm:t>
    </dgm:pt>
    <dgm:pt modelId="{BD04B6B5-DE67-41B1-83AE-BC1D4D3ABC54}" type="parTrans" cxnId="{028F8F73-BED2-43C9-802D-20DC7727B32F}">
      <dgm:prSet/>
      <dgm:spPr/>
      <dgm:t>
        <a:bodyPr/>
        <a:lstStyle/>
        <a:p>
          <a:endParaRPr lang="en-US"/>
        </a:p>
      </dgm:t>
    </dgm:pt>
    <dgm:pt modelId="{C26CB44F-0DC4-425D-A532-0860AEFEF895}" type="sibTrans" cxnId="{028F8F73-BED2-43C9-802D-20DC7727B32F}">
      <dgm:prSet/>
      <dgm:spPr/>
      <dgm:t>
        <a:bodyPr/>
        <a:lstStyle/>
        <a:p>
          <a:endParaRPr lang="en-US"/>
        </a:p>
      </dgm:t>
    </dgm:pt>
    <dgm:pt modelId="{927DBEBA-0519-4D7A-86CC-80E9E92BC0E5}">
      <dgm:prSet phldrT="[Text]"/>
      <dgm:spPr/>
      <dgm:t>
        <a:bodyPr/>
        <a:lstStyle/>
        <a:p>
          <a:r>
            <a:rPr lang="en-US" dirty="0"/>
            <a:t>Archives Practice</a:t>
          </a:r>
        </a:p>
      </dgm:t>
    </dgm:pt>
    <dgm:pt modelId="{9ADCFF3B-73FD-4BC5-90D4-AEEA2437206E}" type="parTrans" cxnId="{B4DE85D2-1577-47C8-9357-0D6311C08F66}">
      <dgm:prSet/>
      <dgm:spPr/>
      <dgm:t>
        <a:bodyPr/>
        <a:lstStyle/>
        <a:p>
          <a:endParaRPr lang="en-US"/>
        </a:p>
      </dgm:t>
    </dgm:pt>
    <dgm:pt modelId="{A3CB95D5-F6BB-4A09-9488-432C3D2F1124}" type="sibTrans" cxnId="{B4DE85D2-1577-47C8-9357-0D6311C08F66}">
      <dgm:prSet/>
      <dgm:spPr/>
      <dgm:t>
        <a:bodyPr/>
        <a:lstStyle/>
        <a:p>
          <a:endParaRPr lang="en-US"/>
        </a:p>
      </dgm:t>
    </dgm:pt>
    <dgm:pt modelId="{D31BF9AE-1A00-41DD-833E-82238B038DAD}" type="pres">
      <dgm:prSet presAssocID="{3DF4ED24-7122-4E64-B550-7EC210764471}" presName="compositeShape" presStyleCnt="0">
        <dgm:presLayoutVars>
          <dgm:chMax val="7"/>
          <dgm:dir/>
          <dgm:resizeHandles val="exact"/>
        </dgm:presLayoutVars>
      </dgm:prSet>
      <dgm:spPr/>
    </dgm:pt>
    <dgm:pt modelId="{937BC238-6942-4B25-A92F-8254DE889E62}" type="pres">
      <dgm:prSet presAssocID="{EDEBB47C-A67C-419E-8DA9-407A3DED1365}" presName="circ1" presStyleLbl="vennNode1" presStyleIdx="0" presStyleCnt="3"/>
      <dgm:spPr/>
    </dgm:pt>
    <dgm:pt modelId="{A9622744-5045-4917-8ED6-A5E5F1F770B1}" type="pres">
      <dgm:prSet presAssocID="{EDEBB47C-A67C-419E-8DA9-407A3DED136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AEB2C24-4BD7-4AC4-B7B8-51128FA6BCD1}" type="pres">
      <dgm:prSet presAssocID="{2CC2A832-EDCD-4615-A53C-F4A420013B71}" presName="circ2" presStyleLbl="vennNode1" presStyleIdx="1" presStyleCnt="3"/>
      <dgm:spPr/>
    </dgm:pt>
    <dgm:pt modelId="{DC6586CB-B96C-4841-98CE-C3245ACBBC3C}" type="pres">
      <dgm:prSet presAssocID="{2CC2A832-EDCD-4615-A53C-F4A420013B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7002C23-FCD4-4F01-8095-5E97E4A58DC2}" type="pres">
      <dgm:prSet presAssocID="{927DBEBA-0519-4D7A-86CC-80E9E92BC0E5}" presName="circ3" presStyleLbl="vennNode1" presStyleIdx="2" presStyleCnt="3"/>
      <dgm:spPr/>
    </dgm:pt>
    <dgm:pt modelId="{0EDF629A-1BEE-4BA5-8718-A1E6198676A9}" type="pres">
      <dgm:prSet presAssocID="{927DBEBA-0519-4D7A-86CC-80E9E92BC0E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97CDD0F-1C58-46F0-8760-F3A776D50612}" type="presOf" srcId="{927DBEBA-0519-4D7A-86CC-80E9E92BC0E5}" destId="{27002C23-FCD4-4F01-8095-5E97E4A58DC2}" srcOrd="0" destOrd="0" presId="urn:microsoft.com/office/officeart/2005/8/layout/venn1"/>
    <dgm:cxn modelId="{956B7710-6A2B-4C61-AC4D-7F808BB05565}" type="presOf" srcId="{EDEBB47C-A67C-419E-8DA9-407A3DED1365}" destId="{937BC238-6942-4B25-A92F-8254DE889E62}" srcOrd="0" destOrd="0" presId="urn:microsoft.com/office/officeart/2005/8/layout/venn1"/>
    <dgm:cxn modelId="{57FD4C17-E133-425D-BFEA-9A1ACE998A5D}" type="presOf" srcId="{EDEBB47C-A67C-419E-8DA9-407A3DED1365}" destId="{A9622744-5045-4917-8ED6-A5E5F1F770B1}" srcOrd="1" destOrd="0" presId="urn:microsoft.com/office/officeart/2005/8/layout/venn1"/>
    <dgm:cxn modelId="{7B526B2F-85A3-4ADB-9528-EAD8E8A6FFD2}" type="presOf" srcId="{927DBEBA-0519-4D7A-86CC-80E9E92BC0E5}" destId="{0EDF629A-1BEE-4BA5-8718-A1E6198676A9}" srcOrd="1" destOrd="0" presId="urn:microsoft.com/office/officeart/2005/8/layout/venn1"/>
    <dgm:cxn modelId="{028F8F73-BED2-43C9-802D-20DC7727B32F}" srcId="{3DF4ED24-7122-4E64-B550-7EC210764471}" destId="{2CC2A832-EDCD-4615-A53C-F4A420013B71}" srcOrd="1" destOrd="0" parTransId="{BD04B6B5-DE67-41B1-83AE-BC1D4D3ABC54}" sibTransId="{C26CB44F-0DC4-425D-A532-0860AEFEF895}"/>
    <dgm:cxn modelId="{BE89628B-3731-4514-B679-4479E606D459}" srcId="{3DF4ED24-7122-4E64-B550-7EC210764471}" destId="{EDEBB47C-A67C-419E-8DA9-407A3DED1365}" srcOrd="0" destOrd="0" parTransId="{24E9064F-06C4-47EF-9C9F-A39C1BAA4E6F}" sibTransId="{5B8758A1-E1A9-46CE-82F7-85566943DF92}"/>
    <dgm:cxn modelId="{4347FBB3-A9F0-4F0F-9675-E260AB4DCE34}" type="presOf" srcId="{3DF4ED24-7122-4E64-B550-7EC210764471}" destId="{D31BF9AE-1A00-41DD-833E-82238B038DAD}" srcOrd="0" destOrd="0" presId="urn:microsoft.com/office/officeart/2005/8/layout/venn1"/>
    <dgm:cxn modelId="{B4DE85D2-1577-47C8-9357-0D6311C08F66}" srcId="{3DF4ED24-7122-4E64-B550-7EC210764471}" destId="{927DBEBA-0519-4D7A-86CC-80E9E92BC0E5}" srcOrd="2" destOrd="0" parTransId="{9ADCFF3B-73FD-4BC5-90D4-AEEA2437206E}" sibTransId="{A3CB95D5-F6BB-4A09-9488-432C3D2F1124}"/>
    <dgm:cxn modelId="{6D4659D8-718C-4567-A3BC-A36FA8C2EE50}" type="presOf" srcId="{2CC2A832-EDCD-4615-A53C-F4A420013B71}" destId="{DC6586CB-B96C-4841-98CE-C3245ACBBC3C}" srcOrd="1" destOrd="0" presId="urn:microsoft.com/office/officeart/2005/8/layout/venn1"/>
    <dgm:cxn modelId="{B65C21FC-6464-4B68-B8A1-7F5BAD857E9C}" type="presOf" srcId="{2CC2A832-EDCD-4615-A53C-F4A420013B71}" destId="{2AEB2C24-4BD7-4AC4-B7B8-51128FA6BCD1}" srcOrd="0" destOrd="0" presId="urn:microsoft.com/office/officeart/2005/8/layout/venn1"/>
    <dgm:cxn modelId="{5DDC379E-EDF9-4369-BDC8-D95158D98297}" type="presParOf" srcId="{D31BF9AE-1A00-41DD-833E-82238B038DAD}" destId="{937BC238-6942-4B25-A92F-8254DE889E62}" srcOrd="0" destOrd="0" presId="urn:microsoft.com/office/officeart/2005/8/layout/venn1"/>
    <dgm:cxn modelId="{119B545A-D026-4370-9AEF-EDDEE6162398}" type="presParOf" srcId="{D31BF9AE-1A00-41DD-833E-82238B038DAD}" destId="{A9622744-5045-4917-8ED6-A5E5F1F770B1}" srcOrd="1" destOrd="0" presId="urn:microsoft.com/office/officeart/2005/8/layout/venn1"/>
    <dgm:cxn modelId="{569ABE2F-2B58-4DF9-AA31-EC62C689F21A}" type="presParOf" srcId="{D31BF9AE-1A00-41DD-833E-82238B038DAD}" destId="{2AEB2C24-4BD7-4AC4-B7B8-51128FA6BCD1}" srcOrd="2" destOrd="0" presId="urn:microsoft.com/office/officeart/2005/8/layout/venn1"/>
    <dgm:cxn modelId="{4A438F3C-69D2-4616-BDE4-CC95515E0ECF}" type="presParOf" srcId="{D31BF9AE-1A00-41DD-833E-82238B038DAD}" destId="{DC6586CB-B96C-4841-98CE-C3245ACBBC3C}" srcOrd="3" destOrd="0" presId="urn:microsoft.com/office/officeart/2005/8/layout/venn1"/>
    <dgm:cxn modelId="{5B927627-6291-4DED-ADB2-27B75ECE2A56}" type="presParOf" srcId="{D31BF9AE-1A00-41DD-833E-82238B038DAD}" destId="{27002C23-FCD4-4F01-8095-5E97E4A58DC2}" srcOrd="4" destOrd="0" presId="urn:microsoft.com/office/officeart/2005/8/layout/venn1"/>
    <dgm:cxn modelId="{E565883E-BBBE-4E5D-AFB8-7C5EB96C0FDD}" type="presParOf" srcId="{D31BF9AE-1A00-41DD-833E-82238B038DAD}" destId="{0EDF629A-1BEE-4BA5-8718-A1E6198676A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A92789-3706-49C2-9202-DA66CA77783E}" type="doc">
      <dgm:prSet loTypeId="urn:microsoft.com/office/officeart/2005/8/layout/hProcess9" loCatId="process" qsTypeId="urn:microsoft.com/office/officeart/2005/8/quickstyle/3d2" qsCatId="3D" csTypeId="urn:microsoft.com/office/officeart/2005/8/colors/colorful5" csCatId="colorful" phldr="1"/>
      <dgm:spPr/>
    </dgm:pt>
    <dgm:pt modelId="{F88AA21E-ABA9-4DFA-9998-B2EE95952D0C}">
      <dgm:prSet phldrT="[Text]"/>
      <dgm:spPr/>
      <dgm:t>
        <a:bodyPr/>
        <a:lstStyle/>
        <a:p>
          <a:r>
            <a:rPr lang="en-US" dirty="0"/>
            <a:t>Data Sourcing</a:t>
          </a:r>
        </a:p>
      </dgm:t>
    </dgm:pt>
    <dgm:pt modelId="{CE931D3D-5DD6-44F9-9CF8-2AFB48EBB23C}" type="parTrans" cxnId="{1F3E149D-DF2F-4C16-8145-1FAD8DE4BC49}">
      <dgm:prSet/>
      <dgm:spPr/>
      <dgm:t>
        <a:bodyPr/>
        <a:lstStyle/>
        <a:p>
          <a:endParaRPr lang="en-US"/>
        </a:p>
      </dgm:t>
    </dgm:pt>
    <dgm:pt modelId="{6C662DA7-E9E6-4B04-B808-E432CDDEA8C3}" type="sibTrans" cxnId="{1F3E149D-DF2F-4C16-8145-1FAD8DE4BC49}">
      <dgm:prSet/>
      <dgm:spPr/>
      <dgm:t>
        <a:bodyPr/>
        <a:lstStyle/>
        <a:p>
          <a:endParaRPr lang="en-US"/>
        </a:p>
      </dgm:t>
    </dgm:pt>
    <dgm:pt modelId="{87A8B7CB-4417-4588-B391-10B47FB53234}">
      <dgm:prSet phldrT="[Text]"/>
      <dgm:spPr/>
      <dgm:t>
        <a:bodyPr/>
        <a:lstStyle/>
        <a:p>
          <a:r>
            <a:rPr lang="en-US" dirty="0"/>
            <a:t>Data Mining</a:t>
          </a:r>
        </a:p>
      </dgm:t>
    </dgm:pt>
    <dgm:pt modelId="{94E0780D-66DD-46C3-8353-41E125BFBAFA}" type="parTrans" cxnId="{94E082C3-D7F4-4502-B290-06293393C2F0}">
      <dgm:prSet/>
      <dgm:spPr/>
      <dgm:t>
        <a:bodyPr/>
        <a:lstStyle/>
        <a:p>
          <a:endParaRPr lang="en-US"/>
        </a:p>
      </dgm:t>
    </dgm:pt>
    <dgm:pt modelId="{7DB19501-7128-4E63-A043-82E0599E48D9}" type="sibTrans" cxnId="{94E082C3-D7F4-4502-B290-06293393C2F0}">
      <dgm:prSet/>
      <dgm:spPr/>
      <dgm:t>
        <a:bodyPr/>
        <a:lstStyle/>
        <a:p>
          <a:endParaRPr lang="en-US"/>
        </a:p>
      </dgm:t>
    </dgm:pt>
    <dgm:pt modelId="{F6C0EC5E-2E20-4095-A65E-27191D81117B}">
      <dgm:prSet phldrT="[Text]"/>
      <dgm:spPr/>
      <dgm:t>
        <a:bodyPr/>
        <a:lstStyle/>
        <a:p>
          <a:r>
            <a:rPr lang="en-US" dirty="0"/>
            <a:t>Data Cleaning</a:t>
          </a:r>
        </a:p>
      </dgm:t>
    </dgm:pt>
    <dgm:pt modelId="{8A0AB7A4-5901-46E1-92C9-036193F429BB}" type="parTrans" cxnId="{A65E58CE-B062-48FA-8A65-12432CD75134}">
      <dgm:prSet/>
      <dgm:spPr/>
      <dgm:t>
        <a:bodyPr/>
        <a:lstStyle/>
        <a:p>
          <a:endParaRPr lang="en-US"/>
        </a:p>
      </dgm:t>
    </dgm:pt>
    <dgm:pt modelId="{3E564B92-359B-47A9-BBC1-C7DEFB079583}" type="sibTrans" cxnId="{A65E58CE-B062-48FA-8A65-12432CD75134}">
      <dgm:prSet/>
      <dgm:spPr/>
      <dgm:t>
        <a:bodyPr/>
        <a:lstStyle/>
        <a:p>
          <a:endParaRPr lang="en-US"/>
        </a:p>
      </dgm:t>
    </dgm:pt>
    <dgm:pt modelId="{376E6F5B-5C4F-4962-9228-670A4C1784D5}">
      <dgm:prSet phldrT="[Text]"/>
      <dgm:spPr/>
      <dgm:t>
        <a:bodyPr/>
        <a:lstStyle/>
        <a:p>
          <a:r>
            <a:rPr lang="en-US" dirty="0"/>
            <a:t>Data Filtering and Extraction</a:t>
          </a:r>
        </a:p>
      </dgm:t>
    </dgm:pt>
    <dgm:pt modelId="{91465D56-675F-4069-8E6A-C1C22AD1CFC2}" type="parTrans" cxnId="{2CB96389-7C96-4B95-9DB1-DD6F33ED014A}">
      <dgm:prSet/>
      <dgm:spPr/>
      <dgm:t>
        <a:bodyPr/>
        <a:lstStyle/>
        <a:p>
          <a:endParaRPr lang="en-US"/>
        </a:p>
      </dgm:t>
    </dgm:pt>
    <dgm:pt modelId="{AE56D8C7-43C4-4295-8C14-A1D7CED0A1A8}" type="sibTrans" cxnId="{2CB96389-7C96-4B95-9DB1-DD6F33ED014A}">
      <dgm:prSet/>
      <dgm:spPr/>
      <dgm:t>
        <a:bodyPr/>
        <a:lstStyle/>
        <a:p>
          <a:endParaRPr lang="en-US"/>
        </a:p>
      </dgm:t>
    </dgm:pt>
    <dgm:pt modelId="{7AEF4D07-26F8-47F4-84DF-EB13F4DBB33F}">
      <dgm:prSet phldrT="[Text]"/>
      <dgm:spPr/>
      <dgm:t>
        <a:bodyPr/>
        <a:lstStyle/>
        <a:p>
          <a:r>
            <a:rPr lang="en-US" dirty="0"/>
            <a:t>Exploratory Analytics &amp;</a:t>
          </a:r>
        </a:p>
        <a:p>
          <a:r>
            <a:rPr lang="en-US" dirty="0"/>
            <a:t>Visualization</a:t>
          </a:r>
        </a:p>
      </dgm:t>
    </dgm:pt>
    <dgm:pt modelId="{6938A1DB-22B3-4139-AA65-FACA93EF1BA0}" type="parTrans" cxnId="{B4531791-F025-4DAB-BE63-EBDCAE61E4B6}">
      <dgm:prSet/>
      <dgm:spPr/>
      <dgm:t>
        <a:bodyPr/>
        <a:lstStyle/>
        <a:p>
          <a:endParaRPr lang="en-US"/>
        </a:p>
      </dgm:t>
    </dgm:pt>
    <dgm:pt modelId="{F25D4127-3EC2-49A3-A9C0-25A1F374B73F}" type="sibTrans" cxnId="{B4531791-F025-4DAB-BE63-EBDCAE61E4B6}">
      <dgm:prSet/>
      <dgm:spPr/>
      <dgm:t>
        <a:bodyPr/>
        <a:lstStyle/>
        <a:p>
          <a:endParaRPr lang="en-US"/>
        </a:p>
      </dgm:t>
    </dgm:pt>
    <dgm:pt modelId="{663CA105-6F1F-40D8-B939-39EB25B579C4}">
      <dgm:prSet phldrT="[Text]"/>
      <dgm:spPr/>
      <dgm:t>
        <a:bodyPr/>
        <a:lstStyle/>
        <a:p>
          <a:r>
            <a:rPr lang="en-US" dirty="0"/>
            <a:t>Modeling &amp; Simulation </a:t>
          </a:r>
        </a:p>
      </dgm:t>
    </dgm:pt>
    <dgm:pt modelId="{7B80B10C-59CF-46CF-B806-817E4F299BAA}" type="parTrans" cxnId="{E9BB7168-C2B9-42E6-855B-6B6F7C3D30A2}">
      <dgm:prSet/>
      <dgm:spPr/>
      <dgm:t>
        <a:bodyPr/>
        <a:lstStyle/>
        <a:p>
          <a:endParaRPr lang="en-US"/>
        </a:p>
      </dgm:t>
    </dgm:pt>
    <dgm:pt modelId="{3C89B7CC-8E16-4D41-BF0C-25E27B42EEEC}" type="sibTrans" cxnId="{E9BB7168-C2B9-42E6-855B-6B6F7C3D30A2}">
      <dgm:prSet/>
      <dgm:spPr/>
      <dgm:t>
        <a:bodyPr/>
        <a:lstStyle/>
        <a:p>
          <a:endParaRPr lang="en-US"/>
        </a:p>
      </dgm:t>
    </dgm:pt>
    <dgm:pt modelId="{19340C87-ABF6-481F-8432-4E2D0F34502F}" type="pres">
      <dgm:prSet presAssocID="{F5A92789-3706-49C2-9202-DA66CA77783E}" presName="CompostProcess" presStyleCnt="0">
        <dgm:presLayoutVars>
          <dgm:dir/>
          <dgm:resizeHandles val="exact"/>
        </dgm:presLayoutVars>
      </dgm:prSet>
      <dgm:spPr/>
    </dgm:pt>
    <dgm:pt modelId="{4D38AB1A-D69A-46DC-9508-209B3F0786E3}" type="pres">
      <dgm:prSet presAssocID="{F5A92789-3706-49C2-9202-DA66CA77783E}" presName="arrow" presStyleLbl="bgShp" presStyleIdx="0" presStyleCnt="1" custLinFactNeighborX="0" custLinFactNeighborY="418"/>
      <dgm:spPr/>
    </dgm:pt>
    <dgm:pt modelId="{66E7EF87-8D94-4121-97F5-137AAB10B221}" type="pres">
      <dgm:prSet presAssocID="{F5A92789-3706-49C2-9202-DA66CA77783E}" presName="linearProcess" presStyleCnt="0"/>
      <dgm:spPr/>
    </dgm:pt>
    <dgm:pt modelId="{C8443DA7-44CD-4C68-AC04-209850444B7C}" type="pres">
      <dgm:prSet presAssocID="{F88AA21E-ABA9-4DFA-9998-B2EE95952D0C}" presName="textNode" presStyleLbl="node1" presStyleIdx="0" presStyleCnt="6">
        <dgm:presLayoutVars>
          <dgm:bulletEnabled val="1"/>
        </dgm:presLayoutVars>
      </dgm:prSet>
      <dgm:spPr/>
    </dgm:pt>
    <dgm:pt modelId="{8B12509F-73E3-43BB-9FF3-25214AECC4BB}" type="pres">
      <dgm:prSet presAssocID="{6C662DA7-E9E6-4B04-B808-E432CDDEA8C3}" presName="sibTrans" presStyleCnt="0"/>
      <dgm:spPr/>
    </dgm:pt>
    <dgm:pt modelId="{27EBE50F-8918-482C-BB13-A2D9754984E1}" type="pres">
      <dgm:prSet presAssocID="{87A8B7CB-4417-4588-B391-10B47FB53234}" presName="textNode" presStyleLbl="node1" presStyleIdx="1" presStyleCnt="6">
        <dgm:presLayoutVars>
          <dgm:bulletEnabled val="1"/>
        </dgm:presLayoutVars>
      </dgm:prSet>
      <dgm:spPr/>
    </dgm:pt>
    <dgm:pt modelId="{73CEE937-021E-45E5-B897-70A11172020A}" type="pres">
      <dgm:prSet presAssocID="{7DB19501-7128-4E63-A043-82E0599E48D9}" presName="sibTrans" presStyleCnt="0"/>
      <dgm:spPr/>
    </dgm:pt>
    <dgm:pt modelId="{DFD3767C-DA88-4D83-8115-B6BC8DDAF508}" type="pres">
      <dgm:prSet presAssocID="{F6C0EC5E-2E20-4095-A65E-27191D81117B}" presName="textNode" presStyleLbl="node1" presStyleIdx="2" presStyleCnt="6" custLinFactNeighborX="-35138" custLinFactNeighborY="0">
        <dgm:presLayoutVars>
          <dgm:bulletEnabled val="1"/>
        </dgm:presLayoutVars>
      </dgm:prSet>
      <dgm:spPr/>
    </dgm:pt>
    <dgm:pt modelId="{663DA0A5-D7B9-4FF3-99E0-76593BDD9CAE}" type="pres">
      <dgm:prSet presAssocID="{3E564B92-359B-47A9-BBC1-C7DEFB079583}" presName="sibTrans" presStyleCnt="0"/>
      <dgm:spPr/>
    </dgm:pt>
    <dgm:pt modelId="{DFE59223-5A61-4A6F-8EBA-FF3970252099}" type="pres">
      <dgm:prSet presAssocID="{376E6F5B-5C4F-4962-9228-670A4C1784D5}" presName="textNode" presStyleLbl="node1" presStyleIdx="3" presStyleCnt="6">
        <dgm:presLayoutVars>
          <dgm:bulletEnabled val="1"/>
        </dgm:presLayoutVars>
      </dgm:prSet>
      <dgm:spPr/>
    </dgm:pt>
    <dgm:pt modelId="{C15EB6DC-FCA5-4D13-AFD7-756EF395D35E}" type="pres">
      <dgm:prSet presAssocID="{AE56D8C7-43C4-4295-8C14-A1D7CED0A1A8}" presName="sibTrans" presStyleCnt="0"/>
      <dgm:spPr/>
    </dgm:pt>
    <dgm:pt modelId="{1A8B688E-80D2-47FA-9B6A-B12EA21AF311}" type="pres">
      <dgm:prSet presAssocID="{7AEF4D07-26F8-47F4-84DF-EB13F4DBB33F}" presName="textNode" presStyleLbl="node1" presStyleIdx="4" presStyleCnt="6">
        <dgm:presLayoutVars>
          <dgm:bulletEnabled val="1"/>
        </dgm:presLayoutVars>
      </dgm:prSet>
      <dgm:spPr/>
    </dgm:pt>
    <dgm:pt modelId="{D2172FB4-3DED-41D0-9154-DB5B79708A12}" type="pres">
      <dgm:prSet presAssocID="{F25D4127-3EC2-49A3-A9C0-25A1F374B73F}" presName="sibTrans" presStyleCnt="0"/>
      <dgm:spPr/>
    </dgm:pt>
    <dgm:pt modelId="{F90A2161-45EB-4379-932A-5C745C3EB620}" type="pres">
      <dgm:prSet presAssocID="{663CA105-6F1F-40D8-B939-39EB25B579C4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5E83C460-0545-4ABE-8B6B-954265C752C5}" type="presOf" srcId="{F88AA21E-ABA9-4DFA-9998-B2EE95952D0C}" destId="{C8443DA7-44CD-4C68-AC04-209850444B7C}" srcOrd="0" destOrd="0" presId="urn:microsoft.com/office/officeart/2005/8/layout/hProcess9"/>
    <dgm:cxn modelId="{E9BB7168-C2B9-42E6-855B-6B6F7C3D30A2}" srcId="{F5A92789-3706-49C2-9202-DA66CA77783E}" destId="{663CA105-6F1F-40D8-B939-39EB25B579C4}" srcOrd="5" destOrd="0" parTransId="{7B80B10C-59CF-46CF-B806-817E4F299BAA}" sibTransId="{3C89B7CC-8E16-4D41-BF0C-25E27B42EEEC}"/>
    <dgm:cxn modelId="{8EBFC74F-6526-47EF-B028-F6F99C4D0F45}" type="presOf" srcId="{87A8B7CB-4417-4588-B391-10B47FB53234}" destId="{27EBE50F-8918-482C-BB13-A2D9754984E1}" srcOrd="0" destOrd="0" presId="urn:microsoft.com/office/officeart/2005/8/layout/hProcess9"/>
    <dgm:cxn modelId="{B32D1086-A0AE-4AAD-9B0A-AA8560AF005F}" type="presOf" srcId="{663CA105-6F1F-40D8-B939-39EB25B579C4}" destId="{F90A2161-45EB-4379-932A-5C745C3EB620}" srcOrd="0" destOrd="0" presId="urn:microsoft.com/office/officeart/2005/8/layout/hProcess9"/>
    <dgm:cxn modelId="{2CB96389-7C96-4B95-9DB1-DD6F33ED014A}" srcId="{F5A92789-3706-49C2-9202-DA66CA77783E}" destId="{376E6F5B-5C4F-4962-9228-670A4C1784D5}" srcOrd="3" destOrd="0" parTransId="{91465D56-675F-4069-8E6A-C1C22AD1CFC2}" sibTransId="{AE56D8C7-43C4-4295-8C14-A1D7CED0A1A8}"/>
    <dgm:cxn modelId="{B4531791-F025-4DAB-BE63-EBDCAE61E4B6}" srcId="{F5A92789-3706-49C2-9202-DA66CA77783E}" destId="{7AEF4D07-26F8-47F4-84DF-EB13F4DBB33F}" srcOrd="4" destOrd="0" parTransId="{6938A1DB-22B3-4139-AA65-FACA93EF1BA0}" sibTransId="{F25D4127-3EC2-49A3-A9C0-25A1F374B73F}"/>
    <dgm:cxn modelId="{1F3E149D-DF2F-4C16-8145-1FAD8DE4BC49}" srcId="{F5A92789-3706-49C2-9202-DA66CA77783E}" destId="{F88AA21E-ABA9-4DFA-9998-B2EE95952D0C}" srcOrd="0" destOrd="0" parTransId="{CE931D3D-5DD6-44F9-9CF8-2AFB48EBB23C}" sibTransId="{6C662DA7-E9E6-4B04-B808-E432CDDEA8C3}"/>
    <dgm:cxn modelId="{5EAC9CBD-862A-4D40-A139-DF8F9566CA90}" type="presOf" srcId="{7AEF4D07-26F8-47F4-84DF-EB13F4DBB33F}" destId="{1A8B688E-80D2-47FA-9B6A-B12EA21AF311}" srcOrd="0" destOrd="0" presId="urn:microsoft.com/office/officeart/2005/8/layout/hProcess9"/>
    <dgm:cxn modelId="{2684B1BF-70A3-4025-935A-4E9034EF7661}" type="presOf" srcId="{376E6F5B-5C4F-4962-9228-670A4C1784D5}" destId="{DFE59223-5A61-4A6F-8EBA-FF3970252099}" srcOrd="0" destOrd="0" presId="urn:microsoft.com/office/officeart/2005/8/layout/hProcess9"/>
    <dgm:cxn modelId="{94E082C3-D7F4-4502-B290-06293393C2F0}" srcId="{F5A92789-3706-49C2-9202-DA66CA77783E}" destId="{87A8B7CB-4417-4588-B391-10B47FB53234}" srcOrd="1" destOrd="0" parTransId="{94E0780D-66DD-46C3-8353-41E125BFBAFA}" sibTransId="{7DB19501-7128-4E63-A043-82E0599E48D9}"/>
    <dgm:cxn modelId="{A65E58CE-B062-48FA-8A65-12432CD75134}" srcId="{F5A92789-3706-49C2-9202-DA66CA77783E}" destId="{F6C0EC5E-2E20-4095-A65E-27191D81117B}" srcOrd="2" destOrd="0" parTransId="{8A0AB7A4-5901-46E1-92C9-036193F429BB}" sibTransId="{3E564B92-359B-47A9-BBC1-C7DEFB079583}"/>
    <dgm:cxn modelId="{D83D40E0-2487-4364-8191-868208E0CB35}" type="presOf" srcId="{F6C0EC5E-2E20-4095-A65E-27191D81117B}" destId="{DFD3767C-DA88-4D83-8115-B6BC8DDAF508}" srcOrd="0" destOrd="0" presId="urn:microsoft.com/office/officeart/2005/8/layout/hProcess9"/>
    <dgm:cxn modelId="{AD688EF4-24B2-4235-AE3C-79AC6ABBA9F3}" type="presOf" srcId="{F5A92789-3706-49C2-9202-DA66CA77783E}" destId="{19340C87-ABF6-481F-8432-4E2D0F34502F}" srcOrd="0" destOrd="0" presId="urn:microsoft.com/office/officeart/2005/8/layout/hProcess9"/>
    <dgm:cxn modelId="{EC86F607-98C7-4588-A3D8-AEE7D3F01E6D}" type="presParOf" srcId="{19340C87-ABF6-481F-8432-4E2D0F34502F}" destId="{4D38AB1A-D69A-46DC-9508-209B3F0786E3}" srcOrd="0" destOrd="0" presId="urn:microsoft.com/office/officeart/2005/8/layout/hProcess9"/>
    <dgm:cxn modelId="{575B5D79-D102-4F9E-9040-A89118598D1F}" type="presParOf" srcId="{19340C87-ABF6-481F-8432-4E2D0F34502F}" destId="{66E7EF87-8D94-4121-97F5-137AAB10B221}" srcOrd="1" destOrd="0" presId="urn:microsoft.com/office/officeart/2005/8/layout/hProcess9"/>
    <dgm:cxn modelId="{BA5A172D-36B5-4841-9B0B-05323868BE6D}" type="presParOf" srcId="{66E7EF87-8D94-4121-97F5-137AAB10B221}" destId="{C8443DA7-44CD-4C68-AC04-209850444B7C}" srcOrd="0" destOrd="0" presId="urn:microsoft.com/office/officeart/2005/8/layout/hProcess9"/>
    <dgm:cxn modelId="{F1780B99-B7F9-4FA2-A20B-3F943AD65D47}" type="presParOf" srcId="{66E7EF87-8D94-4121-97F5-137AAB10B221}" destId="{8B12509F-73E3-43BB-9FF3-25214AECC4BB}" srcOrd="1" destOrd="0" presId="urn:microsoft.com/office/officeart/2005/8/layout/hProcess9"/>
    <dgm:cxn modelId="{17561A9A-8641-47BB-AEBB-FFDB69BADE5B}" type="presParOf" srcId="{66E7EF87-8D94-4121-97F5-137AAB10B221}" destId="{27EBE50F-8918-482C-BB13-A2D9754984E1}" srcOrd="2" destOrd="0" presId="urn:microsoft.com/office/officeart/2005/8/layout/hProcess9"/>
    <dgm:cxn modelId="{52B0FD6E-1875-4EA4-BBD3-F3EF222CABE1}" type="presParOf" srcId="{66E7EF87-8D94-4121-97F5-137AAB10B221}" destId="{73CEE937-021E-45E5-B897-70A11172020A}" srcOrd="3" destOrd="0" presId="urn:microsoft.com/office/officeart/2005/8/layout/hProcess9"/>
    <dgm:cxn modelId="{DDC6F2B7-B0C4-4AEA-85E0-AC2A712976C3}" type="presParOf" srcId="{66E7EF87-8D94-4121-97F5-137AAB10B221}" destId="{DFD3767C-DA88-4D83-8115-B6BC8DDAF508}" srcOrd="4" destOrd="0" presId="urn:microsoft.com/office/officeart/2005/8/layout/hProcess9"/>
    <dgm:cxn modelId="{7AB6D261-D7FF-4C06-8012-C7ECBF86FBE8}" type="presParOf" srcId="{66E7EF87-8D94-4121-97F5-137AAB10B221}" destId="{663DA0A5-D7B9-4FF3-99E0-76593BDD9CAE}" srcOrd="5" destOrd="0" presId="urn:microsoft.com/office/officeart/2005/8/layout/hProcess9"/>
    <dgm:cxn modelId="{6D3179A6-16A5-4057-A671-774AD80C7E4A}" type="presParOf" srcId="{66E7EF87-8D94-4121-97F5-137AAB10B221}" destId="{DFE59223-5A61-4A6F-8EBA-FF3970252099}" srcOrd="6" destOrd="0" presId="urn:microsoft.com/office/officeart/2005/8/layout/hProcess9"/>
    <dgm:cxn modelId="{724AC06B-7A70-470F-8384-B1CE409B8987}" type="presParOf" srcId="{66E7EF87-8D94-4121-97F5-137AAB10B221}" destId="{C15EB6DC-FCA5-4D13-AFD7-756EF395D35E}" srcOrd="7" destOrd="0" presId="urn:microsoft.com/office/officeart/2005/8/layout/hProcess9"/>
    <dgm:cxn modelId="{FCD650E1-9E52-4298-84BC-9427E09EE7FC}" type="presParOf" srcId="{66E7EF87-8D94-4121-97F5-137AAB10B221}" destId="{1A8B688E-80D2-47FA-9B6A-B12EA21AF311}" srcOrd="8" destOrd="0" presId="urn:microsoft.com/office/officeart/2005/8/layout/hProcess9"/>
    <dgm:cxn modelId="{57D39185-62A7-4628-B333-0471D35A9DA0}" type="presParOf" srcId="{66E7EF87-8D94-4121-97F5-137AAB10B221}" destId="{D2172FB4-3DED-41D0-9154-DB5B79708A12}" srcOrd="9" destOrd="0" presId="urn:microsoft.com/office/officeart/2005/8/layout/hProcess9"/>
    <dgm:cxn modelId="{62741F69-36E4-4D7C-A4E2-C283E582005A}" type="presParOf" srcId="{66E7EF87-8D94-4121-97F5-137AAB10B221}" destId="{F90A2161-45EB-4379-932A-5C745C3EB620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8BCDE9-EF77-4D88-B211-A78CDA71FCC6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</dgm:pt>
    <dgm:pt modelId="{AC401A45-A694-4471-A6F0-311D2D170900}">
      <dgm:prSet phldrT="[Text]" custT="1"/>
      <dgm:spPr/>
      <dgm:t>
        <a:bodyPr/>
        <a:lstStyle/>
        <a:p>
          <a:r>
            <a:rPr lang="en-US" sz="2600" dirty="0"/>
            <a:t>Foundational CT explorations</a:t>
          </a:r>
        </a:p>
      </dgm:t>
    </dgm:pt>
    <dgm:pt modelId="{FFFA7B0D-BE51-4E03-A2D5-34899EAF783C}" type="parTrans" cxnId="{809BCA50-4EC5-41D8-ABFD-81EF4E409835}">
      <dgm:prSet/>
      <dgm:spPr/>
      <dgm:t>
        <a:bodyPr/>
        <a:lstStyle/>
        <a:p>
          <a:endParaRPr lang="en-US"/>
        </a:p>
      </dgm:t>
    </dgm:pt>
    <dgm:pt modelId="{9459F7F3-007E-4D73-9312-6C9D458A2075}" type="sibTrans" cxnId="{809BCA50-4EC5-41D8-ABFD-81EF4E409835}">
      <dgm:prSet/>
      <dgm:spPr/>
      <dgm:t>
        <a:bodyPr/>
        <a:lstStyle/>
        <a:p>
          <a:endParaRPr lang="en-US"/>
        </a:p>
      </dgm:t>
    </dgm:pt>
    <dgm:pt modelId="{A9E84432-29C8-4E18-8B85-C4CC5FB0D618}">
      <dgm:prSet phldrT="[Text]" custT="1"/>
      <dgm:spPr/>
      <dgm:t>
        <a:bodyPr/>
        <a:lstStyle/>
        <a:p>
          <a:r>
            <a:rPr lang="en-US" sz="2800" dirty="0"/>
            <a:t>Specialized CT application</a:t>
          </a:r>
        </a:p>
      </dgm:t>
    </dgm:pt>
    <dgm:pt modelId="{4053387C-E1E4-4CD9-8FB1-7416176EA767}" type="parTrans" cxnId="{7879E00F-A959-46D7-AB57-B752DCB9F4D2}">
      <dgm:prSet/>
      <dgm:spPr/>
      <dgm:t>
        <a:bodyPr/>
        <a:lstStyle/>
        <a:p>
          <a:endParaRPr lang="en-US"/>
        </a:p>
      </dgm:t>
    </dgm:pt>
    <dgm:pt modelId="{D51CDAF8-6736-49A3-AE4B-E0BD46A1856A}" type="sibTrans" cxnId="{7879E00F-A959-46D7-AB57-B752DCB9F4D2}">
      <dgm:prSet/>
      <dgm:spPr/>
      <dgm:t>
        <a:bodyPr/>
        <a:lstStyle/>
        <a:p>
          <a:endParaRPr lang="en-US"/>
        </a:p>
      </dgm:t>
    </dgm:pt>
    <dgm:pt modelId="{E7A5BBBA-2040-4A80-BF54-482CF326C46B}">
      <dgm:prSet phldrT="[Text]" custT="1"/>
      <dgm:spPr/>
      <dgm:t>
        <a:bodyPr/>
        <a:lstStyle/>
        <a:p>
          <a:r>
            <a:rPr lang="en-US" sz="2600" dirty="0"/>
            <a:t>Gen AI Technical exploration </a:t>
          </a:r>
        </a:p>
      </dgm:t>
    </dgm:pt>
    <dgm:pt modelId="{13B90A43-EB62-42D7-9962-5DD7BB8560B3}" type="parTrans" cxnId="{19F4B31B-FBA7-440B-B886-4E7259846A0C}">
      <dgm:prSet/>
      <dgm:spPr/>
      <dgm:t>
        <a:bodyPr/>
        <a:lstStyle/>
        <a:p>
          <a:endParaRPr lang="en-US"/>
        </a:p>
      </dgm:t>
    </dgm:pt>
    <dgm:pt modelId="{FD353719-ACD2-4E93-9B6F-FFDBDAFFD6AE}" type="sibTrans" cxnId="{19F4B31B-FBA7-440B-B886-4E7259846A0C}">
      <dgm:prSet/>
      <dgm:spPr/>
      <dgm:t>
        <a:bodyPr/>
        <a:lstStyle/>
        <a:p>
          <a:endParaRPr lang="en-US"/>
        </a:p>
      </dgm:t>
    </dgm:pt>
    <dgm:pt modelId="{C572BD7C-F848-4C39-881C-A3917D607D02}">
      <dgm:prSet phldrT="[Text]" custT="1"/>
      <dgm:spPr/>
      <dgm:t>
        <a:bodyPr/>
        <a:lstStyle/>
        <a:p>
          <a:r>
            <a:rPr lang="en-US" sz="2600" dirty="0"/>
            <a:t>Stakeholder participation and gen AI</a:t>
          </a:r>
        </a:p>
      </dgm:t>
    </dgm:pt>
    <dgm:pt modelId="{DDF0D0F2-3D97-4CA4-B372-CC29333497BD}" type="parTrans" cxnId="{1EA5CB3C-36FB-4F7D-9774-2BF8DC71F43A}">
      <dgm:prSet/>
      <dgm:spPr/>
      <dgm:t>
        <a:bodyPr/>
        <a:lstStyle/>
        <a:p>
          <a:endParaRPr lang="en-US"/>
        </a:p>
      </dgm:t>
    </dgm:pt>
    <dgm:pt modelId="{072293FF-9B7B-496F-B1A4-E86C57AF2972}" type="sibTrans" cxnId="{1EA5CB3C-36FB-4F7D-9774-2BF8DC71F43A}">
      <dgm:prSet/>
      <dgm:spPr/>
      <dgm:t>
        <a:bodyPr/>
        <a:lstStyle/>
        <a:p>
          <a:endParaRPr lang="en-US"/>
        </a:p>
      </dgm:t>
    </dgm:pt>
    <dgm:pt modelId="{AA5EC53F-3224-4F17-B1C2-08B547C12009}" type="pres">
      <dgm:prSet presAssocID="{A58BCDE9-EF77-4D88-B211-A78CDA71FCC6}" presName="outerComposite" presStyleCnt="0">
        <dgm:presLayoutVars>
          <dgm:chMax val="5"/>
          <dgm:dir/>
          <dgm:resizeHandles val="exact"/>
        </dgm:presLayoutVars>
      </dgm:prSet>
      <dgm:spPr/>
    </dgm:pt>
    <dgm:pt modelId="{6AB2B225-0E0A-472D-B61B-90F089956F9B}" type="pres">
      <dgm:prSet presAssocID="{A58BCDE9-EF77-4D88-B211-A78CDA71FCC6}" presName="dummyMaxCanvas" presStyleCnt="0">
        <dgm:presLayoutVars/>
      </dgm:prSet>
      <dgm:spPr/>
    </dgm:pt>
    <dgm:pt modelId="{EC92EC2A-3371-4E6A-9E4F-F91206D2E709}" type="pres">
      <dgm:prSet presAssocID="{A58BCDE9-EF77-4D88-B211-A78CDA71FCC6}" presName="FourNodes_1" presStyleLbl="node1" presStyleIdx="0" presStyleCnt="4">
        <dgm:presLayoutVars>
          <dgm:bulletEnabled val="1"/>
        </dgm:presLayoutVars>
      </dgm:prSet>
      <dgm:spPr/>
    </dgm:pt>
    <dgm:pt modelId="{DF957B13-F5B5-45E6-9FB2-155FC21FA111}" type="pres">
      <dgm:prSet presAssocID="{A58BCDE9-EF77-4D88-B211-A78CDA71FCC6}" presName="FourNodes_2" presStyleLbl="node1" presStyleIdx="1" presStyleCnt="4">
        <dgm:presLayoutVars>
          <dgm:bulletEnabled val="1"/>
        </dgm:presLayoutVars>
      </dgm:prSet>
      <dgm:spPr/>
    </dgm:pt>
    <dgm:pt modelId="{501F6B5F-968D-4CCB-A318-36450D9066E0}" type="pres">
      <dgm:prSet presAssocID="{A58BCDE9-EF77-4D88-B211-A78CDA71FCC6}" presName="FourNodes_3" presStyleLbl="node1" presStyleIdx="2" presStyleCnt="4">
        <dgm:presLayoutVars>
          <dgm:bulletEnabled val="1"/>
        </dgm:presLayoutVars>
      </dgm:prSet>
      <dgm:spPr/>
    </dgm:pt>
    <dgm:pt modelId="{A2D45983-5275-4907-B498-863049C1A6F2}" type="pres">
      <dgm:prSet presAssocID="{A58BCDE9-EF77-4D88-B211-A78CDA71FCC6}" presName="FourNodes_4" presStyleLbl="node1" presStyleIdx="3" presStyleCnt="4" custLinFactNeighborX="-373" custLinFactNeighborY="3297">
        <dgm:presLayoutVars>
          <dgm:bulletEnabled val="1"/>
        </dgm:presLayoutVars>
      </dgm:prSet>
      <dgm:spPr/>
    </dgm:pt>
    <dgm:pt modelId="{8EBB120D-066C-4148-814A-313034183F2D}" type="pres">
      <dgm:prSet presAssocID="{A58BCDE9-EF77-4D88-B211-A78CDA71FCC6}" presName="FourConn_1-2" presStyleLbl="fgAccFollowNode1" presStyleIdx="0" presStyleCnt="3">
        <dgm:presLayoutVars>
          <dgm:bulletEnabled val="1"/>
        </dgm:presLayoutVars>
      </dgm:prSet>
      <dgm:spPr/>
    </dgm:pt>
    <dgm:pt modelId="{A333E6F8-DE6E-4FA6-87A9-98B9C3F78F39}" type="pres">
      <dgm:prSet presAssocID="{A58BCDE9-EF77-4D88-B211-A78CDA71FCC6}" presName="FourConn_2-3" presStyleLbl="fgAccFollowNode1" presStyleIdx="1" presStyleCnt="3">
        <dgm:presLayoutVars>
          <dgm:bulletEnabled val="1"/>
        </dgm:presLayoutVars>
      </dgm:prSet>
      <dgm:spPr/>
    </dgm:pt>
    <dgm:pt modelId="{78B3ACBD-9CC8-42CF-AB84-FC20D59A5EC4}" type="pres">
      <dgm:prSet presAssocID="{A58BCDE9-EF77-4D88-B211-A78CDA71FCC6}" presName="FourConn_3-4" presStyleLbl="fgAccFollowNode1" presStyleIdx="2" presStyleCnt="3">
        <dgm:presLayoutVars>
          <dgm:bulletEnabled val="1"/>
        </dgm:presLayoutVars>
      </dgm:prSet>
      <dgm:spPr/>
    </dgm:pt>
    <dgm:pt modelId="{0B308E03-1574-4776-93E4-66EAAC6BB5A7}" type="pres">
      <dgm:prSet presAssocID="{A58BCDE9-EF77-4D88-B211-A78CDA71FCC6}" presName="FourNodes_1_text" presStyleLbl="node1" presStyleIdx="3" presStyleCnt="4">
        <dgm:presLayoutVars>
          <dgm:bulletEnabled val="1"/>
        </dgm:presLayoutVars>
      </dgm:prSet>
      <dgm:spPr/>
    </dgm:pt>
    <dgm:pt modelId="{53A18E88-463A-4799-B3FE-7A9922E20147}" type="pres">
      <dgm:prSet presAssocID="{A58BCDE9-EF77-4D88-B211-A78CDA71FCC6}" presName="FourNodes_2_text" presStyleLbl="node1" presStyleIdx="3" presStyleCnt="4">
        <dgm:presLayoutVars>
          <dgm:bulletEnabled val="1"/>
        </dgm:presLayoutVars>
      </dgm:prSet>
      <dgm:spPr/>
    </dgm:pt>
    <dgm:pt modelId="{404D7CEB-1677-4AEE-8E00-D31FE4A86463}" type="pres">
      <dgm:prSet presAssocID="{A58BCDE9-EF77-4D88-B211-A78CDA71FCC6}" presName="FourNodes_3_text" presStyleLbl="node1" presStyleIdx="3" presStyleCnt="4">
        <dgm:presLayoutVars>
          <dgm:bulletEnabled val="1"/>
        </dgm:presLayoutVars>
      </dgm:prSet>
      <dgm:spPr/>
    </dgm:pt>
    <dgm:pt modelId="{AE193224-CEBF-4301-ACBF-57DF9A3075D3}" type="pres">
      <dgm:prSet presAssocID="{A58BCDE9-EF77-4D88-B211-A78CDA71FCC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CC8DF06-3295-4A1D-AD37-5DDDB63C6793}" type="presOf" srcId="{E7A5BBBA-2040-4A80-BF54-482CF326C46B}" destId="{501F6B5F-968D-4CCB-A318-36450D9066E0}" srcOrd="0" destOrd="0" presId="urn:microsoft.com/office/officeart/2005/8/layout/vProcess5"/>
    <dgm:cxn modelId="{7879E00F-A959-46D7-AB57-B752DCB9F4D2}" srcId="{A58BCDE9-EF77-4D88-B211-A78CDA71FCC6}" destId="{A9E84432-29C8-4E18-8B85-C4CC5FB0D618}" srcOrd="1" destOrd="0" parTransId="{4053387C-E1E4-4CD9-8FB1-7416176EA767}" sibTransId="{D51CDAF8-6736-49A3-AE4B-E0BD46A1856A}"/>
    <dgm:cxn modelId="{19F4B31B-FBA7-440B-B886-4E7259846A0C}" srcId="{A58BCDE9-EF77-4D88-B211-A78CDA71FCC6}" destId="{E7A5BBBA-2040-4A80-BF54-482CF326C46B}" srcOrd="2" destOrd="0" parTransId="{13B90A43-EB62-42D7-9962-5DD7BB8560B3}" sibTransId="{FD353719-ACD2-4E93-9B6F-FFDBDAFFD6AE}"/>
    <dgm:cxn modelId="{ED4EDD25-9FEB-426C-878F-747C8B8FD3FE}" type="presOf" srcId="{FD353719-ACD2-4E93-9B6F-FFDBDAFFD6AE}" destId="{78B3ACBD-9CC8-42CF-AB84-FC20D59A5EC4}" srcOrd="0" destOrd="0" presId="urn:microsoft.com/office/officeart/2005/8/layout/vProcess5"/>
    <dgm:cxn modelId="{1EA5CB3C-36FB-4F7D-9774-2BF8DC71F43A}" srcId="{A58BCDE9-EF77-4D88-B211-A78CDA71FCC6}" destId="{C572BD7C-F848-4C39-881C-A3917D607D02}" srcOrd="3" destOrd="0" parTransId="{DDF0D0F2-3D97-4CA4-B372-CC29333497BD}" sibTransId="{072293FF-9B7B-496F-B1A4-E86C57AF2972}"/>
    <dgm:cxn modelId="{2B605841-2C01-43A1-ADEA-C9BFBAD98423}" type="presOf" srcId="{AC401A45-A694-4471-A6F0-311D2D170900}" destId="{EC92EC2A-3371-4E6A-9E4F-F91206D2E709}" srcOrd="0" destOrd="0" presId="urn:microsoft.com/office/officeart/2005/8/layout/vProcess5"/>
    <dgm:cxn modelId="{908BE86E-EF98-4681-B9DC-9C49AA9EA8E1}" type="presOf" srcId="{A58BCDE9-EF77-4D88-B211-A78CDA71FCC6}" destId="{AA5EC53F-3224-4F17-B1C2-08B547C12009}" srcOrd="0" destOrd="0" presId="urn:microsoft.com/office/officeart/2005/8/layout/vProcess5"/>
    <dgm:cxn modelId="{809BCA50-4EC5-41D8-ABFD-81EF4E409835}" srcId="{A58BCDE9-EF77-4D88-B211-A78CDA71FCC6}" destId="{AC401A45-A694-4471-A6F0-311D2D170900}" srcOrd="0" destOrd="0" parTransId="{FFFA7B0D-BE51-4E03-A2D5-34899EAF783C}" sibTransId="{9459F7F3-007E-4D73-9312-6C9D458A2075}"/>
    <dgm:cxn modelId="{E373A254-C349-4659-B927-B8B8165850D6}" type="presOf" srcId="{AC401A45-A694-4471-A6F0-311D2D170900}" destId="{0B308E03-1574-4776-93E4-66EAAC6BB5A7}" srcOrd="1" destOrd="0" presId="urn:microsoft.com/office/officeart/2005/8/layout/vProcess5"/>
    <dgm:cxn modelId="{D7FC5385-07CA-48D3-8ED8-8192FFBE9779}" type="presOf" srcId="{A9E84432-29C8-4E18-8B85-C4CC5FB0D618}" destId="{DF957B13-F5B5-45E6-9FB2-155FC21FA111}" srcOrd="0" destOrd="0" presId="urn:microsoft.com/office/officeart/2005/8/layout/vProcess5"/>
    <dgm:cxn modelId="{3B2C03A1-9FDD-488A-9E69-0CC2502F1100}" type="presOf" srcId="{C572BD7C-F848-4C39-881C-A3917D607D02}" destId="{AE193224-CEBF-4301-ACBF-57DF9A3075D3}" srcOrd="1" destOrd="0" presId="urn:microsoft.com/office/officeart/2005/8/layout/vProcess5"/>
    <dgm:cxn modelId="{696238AB-4E76-43FB-A528-B8AB98A9246E}" type="presOf" srcId="{9459F7F3-007E-4D73-9312-6C9D458A2075}" destId="{8EBB120D-066C-4148-814A-313034183F2D}" srcOrd="0" destOrd="0" presId="urn:microsoft.com/office/officeart/2005/8/layout/vProcess5"/>
    <dgm:cxn modelId="{18AF12BF-4940-48EA-8340-3E490717C4FC}" type="presOf" srcId="{C572BD7C-F848-4C39-881C-A3917D607D02}" destId="{A2D45983-5275-4907-B498-863049C1A6F2}" srcOrd="0" destOrd="0" presId="urn:microsoft.com/office/officeart/2005/8/layout/vProcess5"/>
    <dgm:cxn modelId="{E93801C3-8279-403F-8F67-C77EB9CED53D}" type="presOf" srcId="{A9E84432-29C8-4E18-8B85-C4CC5FB0D618}" destId="{53A18E88-463A-4799-B3FE-7A9922E20147}" srcOrd="1" destOrd="0" presId="urn:microsoft.com/office/officeart/2005/8/layout/vProcess5"/>
    <dgm:cxn modelId="{5567B7E6-F6C7-41E8-8A68-D0A961B1B6BA}" type="presOf" srcId="{D51CDAF8-6736-49A3-AE4B-E0BD46A1856A}" destId="{A333E6F8-DE6E-4FA6-87A9-98B9C3F78F39}" srcOrd="0" destOrd="0" presId="urn:microsoft.com/office/officeart/2005/8/layout/vProcess5"/>
    <dgm:cxn modelId="{769977F5-75B0-4979-8F76-9FB255736CC6}" type="presOf" srcId="{E7A5BBBA-2040-4A80-BF54-482CF326C46B}" destId="{404D7CEB-1677-4AEE-8E00-D31FE4A86463}" srcOrd="1" destOrd="0" presId="urn:microsoft.com/office/officeart/2005/8/layout/vProcess5"/>
    <dgm:cxn modelId="{CDE4274E-6897-4BF9-AA59-24974A7966C1}" type="presParOf" srcId="{AA5EC53F-3224-4F17-B1C2-08B547C12009}" destId="{6AB2B225-0E0A-472D-B61B-90F089956F9B}" srcOrd="0" destOrd="0" presId="urn:microsoft.com/office/officeart/2005/8/layout/vProcess5"/>
    <dgm:cxn modelId="{AFA8078C-A0F4-41E5-B7F8-C313010A1A5E}" type="presParOf" srcId="{AA5EC53F-3224-4F17-B1C2-08B547C12009}" destId="{EC92EC2A-3371-4E6A-9E4F-F91206D2E709}" srcOrd="1" destOrd="0" presId="urn:microsoft.com/office/officeart/2005/8/layout/vProcess5"/>
    <dgm:cxn modelId="{34991D96-A0AA-4D08-BB09-252EF3420211}" type="presParOf" srcId="{AA5EC53F-3224-4F17-B1C2-08B547C12009}" destId="{DF957B13-F5B5-45E6-9FB2-155FC21FA111}" srcOrd="2" destOrd="0" presId="urn:microsoft.com/office/officeart/2005/8/layout/vProcess5"/>
    <dgm:cxn modelId="{3BE9E891-A248-4EB4-A769-9994FE28CC68}" type="presParOf" srcId="{AA5EC53F-3224-4F17-B1C2-08B547C12009}" destId="{501F6B5F-968D-4CCB-A318-36450D9066E0}" srcOrd="3" destOrd="0" presId="urn:microsoft.com/office/officeart/2005/8/layout/vProcess5"/>
    <dgm:cxn modelId="{36E5340A-13FB-48D7-AB18-10CD223F454A}" type="presParOf" srcId="{AA5EC53F-3224-4F17-B1C2-08B547C12009}" destId="{A2D45983-5275-4907-B498-863049C1A6F2}" srcOrd="4" destOrd="0" presId="urn:microsoft.com/office/officeart/2005/8/layout/vProcess5"/>
    <dgm:cxn modelId="{5C7DB22C-0550-400A-AB77-44CDFB2CA143}" type="presParOf" srcId="{AA5EC53F-3224-4F17-B1C2-08B547C12009}" destId="{8EBB120D-066C-4148-814A-313034183F2D}" srcOrd="5" destOrd="0" presId="urn:microsoft.com/office/officeart/2005/8/layout/vProcess5"/>
    <dgm:cxn modelId="{B4465D80-FA78-4C5A-9040-11B5E5A3C93A}" type="presParOf" srcId="{AA5EC53F-3224-4F17-B1C2-08B547C12009}" destId="{A333E6F8-DE6E-4FA6-87A9-98B9C3F78F39}" srcOrd="6" destOrd="0" presId="urn:microsoft.com/office/officeart/2005/8/layout/vProcess5"/>
    <dgm:cxn modelId="{B4A0F525-D669-43D8-BCDE-F20E7520E0F1}" type="presParOf" srcId="{AA5EC53F-3224-4F17-B1C2-08B547C12009}" destId="{78B3ACBD-9CC8-42CF-AB84-FC20D59A5EC4}" srcOrd="7" destOrd="0" presId="urn:microsoft.com/office/officeart/2005/8/layout/vProcess5"/>
    <dgm:cxn modelId="{0B5479AC-272C-401C-BFB7-F76554B74C33}" type="presParOf" srcId="{AA5EC53F-3224-4F17-B1C2-08B547C12009}" destId="{0B308E03-1574-4776-93E4-66EAAC6BB5A7}" srcOrd="8" destOrd="0" presId="urn:microsoft.com/office/officeart/2005/8/layout/vProcess5"/>
    <dgm:cxn modelId="{F8943E2E-F295-4A61-91E4-B6F4021E1FAE}" type="presParOf" srcId="{AA5EC53F-3224-4F17-B1C2-08B547C12009}" destId="{53A18E88-463A-4799-B3FE-7A9922E20147}" srcOrd="9" destOrd="0" presId="urn:microsoft.com/office/officeart/2005/8/layout/vProcess5"/>
    <dgm:cxn modelId="{BB41A86C-9BEB-4D1F-8434-5D7B10A9D66C}" type="presParOf" srcId="{AA5EC53F-3224-4F17-B1C2-08B547C12009}" destId="{404D7CEB-1677-4AEE-8E00-D31FE4A86463}" srcOrd="10" destOrd="0" presId="urn:microsoft.com/office/officeart/2005/8/layout/vProcess5"/>
    <dgm:cxn modelId="{ACBFBEA5-260B-4D45-A053-16A2007972E8}" type="presParOf" srcId="{AA5EC53F-3224-4F17-B1C2-08B547C12009}" destId="{AE193224-CEBF-4301-ACBF-57DF9A3075D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9B542D-779D-48A0-81C3-E9E57AE7907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261F53-061D-4A93-9F6F-A4350E6B72A4}">
      <dgm:prSet phldrT="[Text]"/>
      <dgm:spPr/>
      <dgm:t>
        <a:bodyPr/>
        <a:lstStyle/>
        <a:p>
          <a:r>
            <a:rPr lang="en-US" dirty="0"/>
            <a:t>Stakeholder Participation</a:t>
          </a:r>
        </a:p>
      </dgm:t>
    </dgm:pt>
    <dgm:pt modelId="{09C72F8B-8450-4F8A-9753-2A2BFB899BBA}" type="parTrans" cxnId="{DAD44C46-7A49-421F-90A5-C7BD8FD16B7F}">
      <dgm:prSet/>
      <dgm:spPr/>
      <dgm:t>
        <a:bodyPr/>
        <a:lstStyle/>
        <a:p>
          <a:endParaRPr lang="en-US"/>
        </a:p>
      </dgm:t>
    </dgm:pt>
    <dgm:pt modelId="{652DD7D7-4D20-4CE0-8B57-A1506A4767EF}" type="sibTrans" cxnId="{DAD44C46-7A49-421F-90A5-C7BD8FD16B7F}">
      <dgm:prSet/>
      <dgm:spPr/>
      <dgm:t>
        <a:bodyPr/>
        <a:lstStyle/>
        <a:p>
          <a:endParaRPr lang="en-US"/>
        </a:p>
      </dgm:t>
    </dgm:pt>
    <dgm:pt modelId="{F4E523BD-9070-4513-A534-3F052A7E3A2C}">
      <dgm:prSet phldrT="[Text]"/>
      <dgm:spPr/>
      <dgm:t>
        <a:bodyPr/>
        <a:lstStyle/>
        <a:p>
          <a:r>
            <a:rPr lang="en-US" dirty="0"/>
            <a:t>Pre-processing </a:t>
          </a:r>
        </a:p>
      </dgm:t>
    </dgm:pt>
    <dgm:pt modelId="{93415558-2ECD-4FAF-AF57-2F2E002BAB75}" type="parTrans" cxnId="{0A54A6CB-3F2B-4A6E-9A9B-6E1C41A11A8D}">
      <dgm:prSet/>
      <dgm:spPr/>
      <dgm:t>
        <a:bodyPr/>
        <a:lstStyle/>
        <a:p>
          <a:endParaRPr lang="en-US"/>
        </a:p>
      </dgm:t>
    </dgm:pt>
    <dgm:pt modelId="{EB268138-A085-462F-B377-E09051CD47F1}" type="sibTrans" cxnId="{0A54A6CB-3F2B-4A6E-9A9B-6E1C41A11A8D}">
      <dgm:prSet/>
      <dgm:spPr/>
      <dgm:t>
        <a:bodyPr/>
        <a:lstStyle/>
        <a:p>
          <a:endParaRPr lang="en-US"/>
        </a:p>
      </dgm:t>
    </dgm:pt>
    <dgm:pt modelId="{B7A8181E-683F-47A4-9182-6262FEA3EF75}">
      <dgm:prSet phldrT="[Text]"/>
      <dgm:spPr/>
      <dgm:t>
        <a:bodyPr/>
        <a:lstStyle/>
        <a:p>
          <a:r>
            <a:rPr lang="en-US" dirty="0"/>
            <a:t>Context</a:t>
          </a:r>
        </a:p>
      </dgm:t>
    </dgm:pt>
    <dgm:pt modelId="{37A3DBCC-2DCB-47FE-A69D-6858D9987FEB}" type="parTrans" cxnId="{945EEE99-B1EB-4AE2-B453-BC889887A6F1}">
      <dgm:prSet/>
      <dgm:spPr/>
      <dgm:t>
        <a:bodyPr/>
        <a:lstStyle/>
        <a:p>
          <a:endParaRPr lang="en-US"/>
        </a:p>
      </dgm:t>
    </dgm:pt>
    <dgm:pt modelId="{138D5D27-9C56-4EB1-A33C-5FA4E3369612}" type="sibTrans" cxnId="{945EEE99-B1EB-4AE2-B453-BC889887A6F1}">
      <dgm:prSet/>
      <dgm:spPr/>
      <dgm:t>
        <a:bodyPr/>
        <a:lstStyle/>
        <a:p>
          <a:endParaRPr lang="en-US"/>
        </a:p>
      </dgm:t>
    </dgm:pt>
    <dgm:pt modelId="{87EC3EA8-752F-4735-8D0A-83AA3B7186E2}">
      <dgm:prSet phldrT="[Text]"/>
      <dgm:spPr/>
      <dgm:t>
        <a:bodyPr/>
        <a:lstStyle/>
        <a:p>
          <a:r>
            <a:rPr lang="en-US" dirty="0"/>
            <a:t>Trustworthiness</a:t>
          </a:r>
        </a:p>
      </dgm:t>
    </dgm:pt>
    <dgm:pt modelId="{677BC472-3C5D-45EF-BBA8-A15CC800CDD4}" type="parTrans" cxnId="{677085FE-E48C-4462-AEA1-62B4A2528EFF}">
      <dgm:prSet/>
      <dgm:spPr/>
      <dgm:t>
        <a:bodyPr/>
        <a:lstStyle/>
        <a:p>
          <a:endParaRPr lang="en-US"/>
        </a:p>
      </dgm:t>
    </dgm:pt>
    <dgm:pt modelId="{CDD9F1E6-7B53-46F2-9085-E24F9A6EE8C5}" type="sibTrans" cxnId="{677085FE-E48C-4462-AEA1-62B4A2528EFF}">
      <dgm:prSet/>
      <dgm:spPr/>
      <dgm:t>
        <a:bodyPr/>
        <a:lstStyle/>
        <a:p>
          <a:endParaRPr lang="en-US"/>
        </a:p>
      </dgm:t>
    </dgm:pt>
    <dgm:pt modelId="{BDABCC14-94E8-4737-8191-77BE0626E1E8}" type="pres">
      <dgm:prSet presAssocID="{5B9B542D-779D-48A0-81C3-E9E57AE7907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FBEA51A-F3C4-41FB-A97F-281BDEC778BE}" type="pres">
      <dgm:prSet presAssocID="{85261F53-061D-4A93-9F6F-A4350E6B72A4}" presName="centerShape" presStyleLbl="node0" presStyleIdx="0" presStyleCnt="1"/>
      <dgm:spPr/>
    </dgm:pt>
    <dgm:pt modelId="{6C7233ED-7F54-4D7C-A63C-458EBB40693B}" type="pres">
      <dgm:prSet presAssocID="{93415558-2ECD-4FAF-AF57-2F2E002BAB75}" presName="parTrans" presStyleLbl="bgSibTrans2D1" presStyleIdx="0" presStyleCnt="3"/>
      <dgm:spPr/>
    </dgm:pt>
    <dgm:pt modelId="{2E40A8ED-0CDB-4D0F-8922-A2477DD4A9BA}" type="pres">
      <dgm:prSet presAssocID="{F4E523BD-9070-4513-A534-3F052A7E3A2C}" presName="node" presStyleLbl="node1" presStyleIdx="0" presStyleCnt="3">
        <dgm:presLayoutVars>
          <dgm:bulletEnabled val="1"/>
        </dgm:presLayoutVars>
      </dgm:prSet>
      <dgm:spPr/>
    </dgm:pt>
    <dgm:pt modelId="{96CA516C-6E42-40D2-8BF3-F0973EAC4271}" type="pres">
      <dgm:prSet presAssocID="{37A3DBCC-2DCB-47FE-A69D-6858D9987FEB}" presName="parTrans" presStyleLbl="bgSibTrans2D1" presStyleIdx="1" presStyleCnt="3"/>
      <dgm:spPr/>
    </dgm:pt>
    <dgm:pt modelId="{A5B73B00-6546-4836-91E6-B481C9328095}" type="pres">
      <dgm:prSet presAssocID="{B7A8181E-683F-47A4-9182-6262FEA3EF75}" presName="node" presStyleLbl="node1" presStyleIdx="1" presStyleCnt="3">
        <dgm:presLayoutVars>
          <dgm:bulletEnabled val="1"/>
        </dgm:presLayoutVars>
      </dgm:prSet>
      <dgm:spPr/>
    </dgm:pt>
    <dgm:pt modelId="{EC517D02-3EF8-45EC-AF19-55D97DAC72D4}" type="pres">
      <dgm:prSet presAssocID="{677BC472-3C5D-45EF-BBA8-A15CC800CDD4}" presName="parTrans" presStyleLbl="bgSibTrans2D1" presStyleIdx="2" presStyleCnt="3"/>
      <dgm:spPr/>
    </dgm:pt>
    <dgm:pt modelId="{BC5E1745-D21F-4ACA-AA1A-19604B0B2A43}" type="pres">
      <dgm:prSet presAssocID="{87EC3EA8-752F-4735-8D0A-83AA3B7186E2}" presName="node" presStyleLbl="node1" presStyleIdx="2" presStyleCnt="3">
        <dgm:presLayoutVars>
          <dgm:bulletEnabled val="1"/>
        </dgm:presLayoutVars>
      </dgm:prSet>
      <dgm:spPr/>
    </dgm:pt>
  </dgm:ptLst>
  <dgm:cxnLst>
    <dgm:cxn modelId="{45C50443-728A-4414-8ECE-DFB8D3121B0C}" type="presOf" srcId="{93415558-2ECD-4FAF-AF57-2F2E002BAB75}" destId="{6C7233ED-7F54-4D7C-A63C-458EBB40693B}" srcOrd="0" destOrd="0" presId="urn:microsoft.com/office/officeart/2005/8/layout/radial4"/>
    <dgm:cxn modelId="{DAD44C46-7A49-421F-90A5-C7BD8FD16B7F}" srcId="{5B9B542D-779D-48A0-81C3-E9E57AE7907D}" destId="{85261F53-061D-4A93-9F6F-A4350E6B72A4}" srcOrd="0" destOrd="0" parTransId="{09C72F8B-8450-4F8A-9753-2A2BFB899BBA}" sibTransId="{652DD7D7-4D20-4CE0-8B57-A1506A4767EF}"/>
    <dgm:cxn modelId="{980E1567-DC63-4E56-A6BC-33624E745309}" type="presOf" srcId="{B7A8181E-683F-47A4-9182-6262FEA3EF75}" destId="{A5B73B00-6546-4836-91E6-B481C9328095}" srcOrd="0" destOrd="0" presId="urn:microsoft.com/office/officeart/2005/8/layout/radial4"/>
    <dgm:cxn modelId="{0463E548-13C0-4A0C-9F88-F2CE6EFA8E2C}" type="presOf" srcId="{87EC3EA8-752F-4735-8D0A-83AA3B7186E2}" destId="{BC5E1745-D21F-4ACA-AA1A-19604B0B2A43}" srcOrd="0" destOrd="0" presId="urn:microsoft.com/office/officeart/2005/8/layout/radial4"/>
    <dgm:cxn modelId="{3D12C34C-6D62-44F9-AC18-99D9539DFBC8}" type="presOf" srcId="{85261F53-061D-4A93-9F6F-A4350E6B72A4}" destId="{1FBEA51A-F3C4-41FB-A97F-281BDEC778BE}" srcOrd="0" destOrd="0" presId="urn:microsoft.com/office/officeart/2005/8/layout/radial4"/>
    <dgm:cxn modelId="{8E512F77-CC55-4758-8A22-2B839F60A925}" type="presOf" srcId="{F4E523BD-9070-4513-A534-3F052A7E3A2C}" destId="{2E40A8ED-0CDB-4D0F-8922-A2477DD4A9BA}" srcOrd="0" destOrd="0" presId="urn:microsoft.com/office/officeart/2005/8/layout/radial4"/>
    <dgm:cxn modelId="{DE28947F-D82E-4744-8D2B-56E35216932E}" type="presOf" srcId="{5B9B542D-779D-48A0-81C3-E9E57AE7907D}" destId="{BDABCC14-94E8-4737-8191-77BE0626E1E8}" srcOrd="0" destOrd="0" presId="urn:microsoft.com/office/officeart/2005/8/layout/radial4"/>
    <dgm:cxn modelId="{945EEE99-B1EB-4AE2-B453-BC889887A6F1}" srcId="{85261F53-061D-4A93-9F6F-A4350E6B72A4}" destId="{B7A8181E-683F-47A4-9182-6262FEA3EF75}" srcOrd="1" destOrd="0" parTransId="{37A3DBCC-2DCB-47FE-A69D-6858D9987FEB}" sibTransId="{138D5D27-9C56-4EB1-A33C-5FA4E3369612}"/>
    <dgm:cxn modelId="{105F5EB5-8BCC-41C9-BD1A-B6972D942D80}" type="presOf" srcId="{677BC472-3C5D-45EF-BBA8-A15CC800CDD4}" destId="{EC517D02-3EF8-45EC-AF19-55D97DAC72D4}" srcOrd="0" destOrd="0" presId="urn:microsoft.com/office/officeart/2005/8/layout/radial4"/>
    <dgm:cxn modelId="{0A54A6CB-3F2B-4A6E-9A9B-6E1C41A11A8D}" srcId="{85261F53-061D-4A93-9F6F-A4350E6B72A4}" destId="{F4E523BD-9070-4513-A534-3F052A7E3A2C}" srcOrd="0" destOrd="0" parTransId="{93415558-2ECD-4FAF-AF57-2F2E002BAB75}" sibTransId="{EB268138-A085-462F-B377-E09051CD47F1}"/>
    <dgm:cxn modelId="{BDED3CE6-EDB3-4552-A2B7-5E39730A027A}" type="presOf" srcId="{37A3DBCC-2DCB-47FE-A69D-6858D9987FEB}" destId="{96CA516C-6E42-40D2-8BF3-F0973EAC4271}" srcOrd="0" destOrd="0" presId="urn:microsoft.com/office/officeart/2005/8/layout/radial4"/>
    <dgm:cxn modelId="{677085FE-E48C-4462-AEA1-62B4A2528EFF}" srcId="{85261F53-061D-4A93-9F6F-A4350E6B72A4}" destId="{87EC3EA8-752F-4735-8D0A-83AA3B7186E2}" srcOrd="2" destOrd="0" parTransId="{677BC472-3C5D-45EF-BBA8-A15CC800CDD4}" sibTransId="{CDD9F1E6-7B53-46F2-9085-E24F9A6EE8C5}"/>
    <dgm:cxn modelId="{3B32FE3E-B3E0-42CD-ADAD-12400142A96A}" type="presParOf" srcId="{BDABCC14-94E8-4737-8191-77BE0626E1E8}" destId="{1FBEA51A-F3C4-41FB-A97F-281BDEC778BE}" srcOrd="0" destOrd="0" presId="urn:microsoft.com/office/officeart/2005/8/layout/radial4"/>
    <dgm:cxn modelId="{24702F8A-1058-4FA0-A357-891CFFA73D63}" type="presParOf" srcId="{BDABCC14-94E8-4737-8191-77BE0626E1E8}" destId="{6C7233ED-7F54-4D7C-A63C-458EBB40693B}" srcOrd="1" destOrd="0" presId="urn:microsoft.com/office/officeart/2005/8/layout/radial4"/>
    <dgm:cxn modelId="{5FEAC0C0-884A-46FE-AD2D-23849F135A87}" type="presParOf" srcId="{BDABCC14-94E8-4737-8191-77BE0626E1E8}" destId="{2E40A8ED-0CDB-4D0F-8922-A2477DD4A9BA}" srcOrd="2" destOrd="0" presId="urn:microsoft.com/office/officeart/2005/8/layout/radial4"/>
    <dgm:cxn modelId="{C1933FDD-0574-4062-A101-2F224A41DEB9}" type="presParOf" srcId="{BDABCC14-94E8-4737-8191-77BE0626E1E8}" destId="{96CA516C-6E42-40D2-8BF3-F0973EAC4271}" srcOrd="3" destOrd="0" presId="urn:microsoft.com/office/officeart/2005/8/layout/radial4"/>
    <dgm:cxn modelId="{E18ADB97-2336-45AA-BBA0-945F666EB33A}" type="presParOf" srcId="{BDABCC14-94E8-4737-8191-77BE0626E1E8}" destId="{A5B73B00-6546-4836-91E6-B481C9328095}" srcOrd="4" destOrd="0" presId="urn:microsoft.com/office/officeart/2005/8/layout/radial4"/>
    <dgm:cxn modelId="{FB22630B-5F32-4EA9-BA97-7412E2CC0B28}" type="presParOf" srcId="{BDABCC14-94E8-4737-8191-77BE0626E1E8}" destId="{EC517D02-3EF8-45EC-AF19-55D97DAC72D4}" srcOrd="5" destOrd="0" presId="urn:microsoft.com/office/officeart/2005/8/layout/radial4"/>
    <dgm:cxn modelId="{B06C2ADF-871C-452C-99BD-26A7AFE3FC8A}" type="presParOf" srcId="{BDABCC14-94E8-4737-8191-77BE0626E1E8}" destId="{BC5E1745-D21F-4ACA-AA1A-19604B0B2A4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BD0FBB-5AEA-46B0-A200-C21B194F2BC1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5431A28C-EE18-4185-8136-79D38DAB01D6}">
      <dgm:prSet phldrT="[Text]"/>
      <dgm:spPr/>
      <dgm:t>
        <a:bodyPr/>
        <a:lstStyle/>
        <a:p>
          <a:r>
            <a:rPr lang="en-US" b="1" i="0" u="none" dirty="0"/>
            <a:t>Phase 1:</a:t>
          </a:r>
          <a:r>
            <a:rPr lang="en-US" b="0" i="0" u="none" dirty="0"/>
            <a:t> GPT Selection &amp; Focus Group Input for Model Design</a:t>
          </a:r>
          <a:endParaRPr lang="en-US" dirty="0"/>
        </a:p>
      </dgm:t>
    </dgm:pt>
    <dgm:pt modelId="{DC78D6EC-D8A9-4589-8974-D3BA27B0535A}" type="parTrans" cxnId="{EB876090-70A0-4AFE-A695-F00E1DF9B818}">
      <dgm:prSet/>
      <dgm:spPr/>
      <dgm:t>
        <a:bodyPr/>
        <a:lstStyle/>
        <a:p>
          <a:endParaRPr lang="en-US"/>
        </a:p>
      </dgm:t>
    </dgm:pt>
    <dgm:pt modelId="{3D4FD166-F3B0-4C73-8D16-B154BB1E41F1}" type="sibTrans" cxnId="{EB876090-70A0-4AFE-A695-F00E1DF9B818}">
      <dgm:prSet/>
      <dgm:spPr/>
      <dgm:t>
        <a:bodyPr/>
        <a:lstStyle/>
        <a:p>
          <a:endParaRPr lang="en-US"/>
        </a:p>
      </dgm:t>
    </dgm:pt>
    <dgm:pt modelId="{4A0EC542-6708-4148-981D-3AC6676C643D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en-US" b="0" i="0" u="none" dirty="0"/>
            <a:t>Capture user expectations of usability and benefits; establish baselines for risks or vulnerabilities (e.g. racial or gender bias, historical or cultural inaccuracies, privacy, etc.)  </a:t>
          </a:r>
          <a:r>
            <a:rPr lang="en-US" b="0" i="0" u="none" dirty="0">
              <a:sym typeface="Wingdings" panose="05000000000000000000" pitchFamily="2" charset="2"/>
            </a:rPr>
            <a:t></a:t>
          </a:r>
          <a:r>
            <a:rPr lang="en-US" b="0" i="0" u="none" dirty="0"/>
            <a:t> </a:t>
          </a:r>
          <a:r>
            <a:rPr lang="en-US" b="1" i="0" u="none" dirty="0">
              <a:solidFill>
                <a:schemeClr val="accent2"/>
              </a:solidFill>
            </a:rPr>
            <a:t>ONTOLOGY DEVELOPMENT/SPECIFICATION</a:t>
          </a:r>
          <a:endParaRPr lang="en-US" b="1" dirty="0">
            <a:solidFill>
              <a:schemeClr val="accent2"/>
            </a:solidFill>
          </a:endParaRPr>
        </a:p>
      </dgm:t>
    </dgm:pt>
    <dgm:pt modelId="{32656B6F-B74B-438B-8501-B4185E5C1C7E}" type="parTrans" cxnId="{A7C7C0C2-BE8D-4FB9-BC08-BB198AA9097E}">
      <dgm:prSet/>
      <dgm:spPr/>
      <dgm:t>
        <a:bodyPr/>
        <a:lstStyle/>
        <a:p>
          <a:endParaRPr lang="en-US"/>
        </a:p>
      </dgm:t>
    </dgm:pt>
    <dgm:pt modelId="{0703F6EC-7655-43ED-BC34-5ED644071CFD}" type="sibTrans" cxnId="{A7C7C0C2-BE8D-4FB9-BC08-BB198AA9097E}">
      <dgm:prSet/>
      <dgm:spPr/>
      <dgm:t>
        <a:bodyPr/>
        <a:lstStyle/>
        <a:p>
          <a:endParaRPr lang="en-US"/>
        </a:p>
      </dgm:t>
    </dgm:pt>
    <dgm:pt modelId="{CBDA6891-7CB4-4748-B7B0-5B0934AB53AF}" type="pres">
      <dgm:prSet presAssocID="{B9BD0FBB-5AEA-46B0-A200-C21B194F2BC1}" presName="linear" presStyleCnt="0">
        <dgm:presLayoutVars>
          <dgm:animLvl val="lvl"/>
          <dgm:resizeHandles val="exact"/>
        </dgm:presLayoutVars>
      </dgm:prSet>
      <dgm:spPr/>
    </dgm:pt>
    <dgm:pt modelId="{12954195-0F83-4B4C-B7EC-75BB0D59C99F}" type="pres">
      <dgm:prSet presAssocID="{5431A28C-EE18-4185-8136-79D38DAB01D6}" presName="parentText" presStyleLbl="node1" presStyleIdx="0" presStyleCnt="1" custLinFactNeighborY="-5810">
        <dgm:presLayoutVars>
          <dgm:chMax val="0"/>
          <dgm:bulletEnabled val="1"/>
        </dgm:presLayoutVars>
      </dgm:prSet>
      <dgm:spPr/>
    </dgm:pt>
    <dgm:pt modelId="{F788FF5A-07ED-46D0-A0F5-D5477D30ECE1}" type="pres">
      <dgm:prSet presAssocID="{5431A28C-EE18-4185-8136-79D38DAB01D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18DC25E-CC40-498C-ADF4-1BA1D2F2E5A9}" type="presOf" srcId="{B9BD0FBB-5AEA-46B0-A200-C21B194F2BC1}" destId="{CBDA6891-7CB4-4748-B7B0-5B0934AB53AF}" srcOrd="0" destOrd="0" presId="urn:microsoft.com/office/officeart/2005/8/layout/vList2"/>
    <dgm:cxn modelId="{EB876090-70A0-4AFE-A695-F00E1DF9B818}" srcId="{B9BD0FBB-5AEA-46B0-A200-C21B194F2BC1}" destId="{5431A28C-EE18-4185-8136-79D38DAB01D6}" srcOrd="0" destOrd="0" parTransId="{DC78D6EC-D8A9-4589-8974-D3BA27B0535A}" sibTransId="{3D4FD166-F3B0-4C73-8D16-B154BB1E41F1}"/>
    <dgm:cxn modelId="{4228049A-83F2-44C6-9C3A-744795A7C4CD}" type="presOf" srcId="{5431A28C-EE18-4185-8136-79D38DAB01D6}" destId="{12954195-0F83-4B4C-B7EC-75BB0D59C99F}" srcOrd="0" destOrd="0" presId="urn:microsoft.com/office/officeart/2005/8/layout/vList2"/>
    <dgm:cxn modelId="{A7C7C0C2-BE8D-4FB9-BC08-BB198AA9097E}" srcId="{5431A28C-EE18-4185-8136-79D38DAB01D6}" destId="{4A0EC542-6708-4148-981D-3AC6676C643D}" srcOrd="0" destOrd="0" parTransId="{32656B6F-B74B-438B-8501-B4185E5C1C7E}" sibTransId="{0703F6EC-7655-43ED-BC34-5ED644071CFD}"/>
    <dgm:cxn modelId="{456CB9FC-F7DA-40A2-AF18-05EC4CD2A872}" type="presOf" srcId="{4A0EC542-6708-4148-981D-3AC6676C643D}" destId="{F788FF5A-07ED-46D0-A0F5-D5477D30ECE1}" srcOrd="0" destOrd="0" presId="urn:microsoft.com/office/officeart/2005/8/layout/vList2"/>
    <dgm:cxn modelId="{DF9CC6D7-8C64-4B7E-8741-7DA4C2F4BFA1}" type="presParOf" srcId="{CBDA6891-7CB4-4748-B7B0-5B0934AB53AF}" destId="{12954195-0F83-4B4C-B7EC-75BB0D59C99F}" srcOrd="0" destOrd="0" presId="urn:microsoft.com/office/officeart/2005/8/layout/vList2"/>
    <dgm:cxn modelId="{1C897D2D-BEC4-426F-9838-C2555C6C3771}" type="presParOf" srcId="{CBDA6891-7CB4-4748-B7B0-5B0934AB53AF}" destId="{F788FF5A-07ED-46D0-A0F5-D5477D30ECE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11FFB2-1575-4E45-855E-D1043CE6FA76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1D86EFD-D5B3-4F69-AB98-99269E6F7C73}">
      <dgm:prSet phldrT="[Text]"/>
      <dgm:spPr/>
      <dgm:t>
        <a:bodyPr/>
        <a:lstStyle/>
        <a:p>
          <a:r>
            <a:rPr lang="en-US" dirty="0"/>
            <a:t>User/User Role</a:t>
          </a:r>
        </a:p>
      </dgm:t>
    </dgm:pt>
    <dgm:pt modelId="{FF372CD9-970F-499C-A5DC-A64C76DF008B}" type="parTrans" cxnId="{14ECEC13-D6AB-48DB-A1C8-CC463E2D2D8A}">
      <dgm:prSet/>
      <dgm:spPr/>
      <dgm:t>
        <a:bodyPr/>
        <a:lstStyle/>
        <a:p>
          <a:endParaRPr lang="en-US"/>
        </a:p>
      </dgm:t>
    </dgm:pt>
    <dgm:pt modelId="{1FB237BC-70EF-49C3-A2FE-6B052CF9E885}" type="sibTrans" cxnId="{14ECEC13-D6AB-48DB-A1C8-CC463E2D2D8A}">
      <dgm:prSet/>
      <dgm:spPr/>
      <dgm:t>
        <a:bodyPr/>
        <a:lstStyle/>
        <a:p>
          <a:endParaRPr lang="en-US"/>
        </a:p>
      </dgm:t>
    </dgm:pt>
    <dgm:pt modelId="{ED776EAD-77FC-4E8A-A374-FD93D27AC32D}">
      <dgm:prSet phldrT="[Text]"/>
      <dgm:spPr/>
      <dgm:t>
        <a:bodyPr/>
        <a:lstStyle/>
        <a:p>
          <a:r>
            <a:rPr lang="en-US" dirty="0"/>
            <a:t>User Expectations</a:t>
          </a:r>
        </a:p>
      </dgm:t>
    </dgm:pt>
    <dgm:pt modelId="{8BBAE3B1-EE5D-4837-B242-9930AD568137}" type="parTrans" cxnId="{FA4C400D-B5C8-4D91-9B1F-084D6F751A28}">
      <dgm:prSet/>
      <dgm:spPr/>
      <dgm:t>
        <a:bodyPr/>
        <a:lstStyle/>
        <a:p>
          <a:endParaRPr lang="en-US"/>
        </a:p>
      </dgm:t>
    </dgm:pt>
    <dgm:pt modelId="{0E3459A6-3ACC-4714-9CF9-0E42AC21281D}" type="sibTrans" cxnId="{FA4C400D-B5C8-4D91-9B1F-084D6F751A28}">
      <dgm:prSet/>
      <dgm:spPr/>
      <dgm:t>
        <a:bodyPr/>
        <a:lstStyle/>
        <a:p>
          <a:endParaRPr lang="en-US"/>
        </a:p>
      </dgm:t>
    </dgm:pt>
    <dgm:pt modelId="{72F78097-788A-49E8-8C8C-018D7B65FA7B}">
      <dgm:prSet phldrT="[Text]"/>
      <dgm:spPr/>
      <dgm:t>
        <a:bodyPr/>
        <a:lstStyle/>
        <a:p>
          <a:r>
            <a:rPr lang="en-US" dirty="0"/>
            <a:t>Use Case</a:t>
          </a:r>
        </a:p>
      </dgm:t>
    </dgm:pt>
    <dgm:pt modelId="{61C327E5-140C-4B38-BB18-63FAACC0CE57}" type="parTrans" cxnId="{FC2E8866-DAB9-4E34-8167-82B3EEE97E9A}">
      <dgm:prSet/>
      <dgm:spPr/>
      <dgm:t>
        <a:bodyPr/>
        <a:lstStyle/>
        <a:p>
          <a:endParaRPr lang="en-US"/>
        </a:p>
      </dgm:t>
    </dgm:pt>
    <dgm:pt modelId="{75883E01-CD8A-40DD-9E7E-41C1077FEE1D}" type="sibTrans" cxnId="{FC2E8866-DAB9-4E34-8167-82B3EEE97E9A}">
      <dgm:prSet/>
      <dgm:spPr/>
      <dgm:t>
        <a:bodyPr/>
        <a:lstStyle/>
        <a:p>
          <a:endParaRPr lang="en-US"/>
        </a:p>
      </dgm:t>
    </dgm:pt>
    <dgm:pt modelId="{CC250C4D-5937-4A60-99AC-AAE00397930B}">
      <dgm:prSet phldrT="[Text]"/>
      <dgm:spPr/>
      <dgm:t>
        <a:bodyPr/>
        <a:lstStyle/>
        <a:p>
          <a:r>
            <a:rPr lang="en-US" dirty="0"/>
            <a:t>Contextual Relevance</a:t>
          </a:r>
        </a:p>
      </dgm:t>
    </dgm:pt>
    <dgm:pt modelId="{FBAB873D-4159-430C-A0EB-F5CBD50372E4}" type="parTrans" cxnId="{B0E1CEF0-C38F-4491-A425-6DC97681F333}">
      <dgm:prSet/>
      <dgm:spPr/>
      <dgm:t>
        <a:bodyPr/>
        <a:lstStyle/>
        <a:p>
          <a:endParaRPr lang="en-US"/>
        </a:p>
      </dgm:t>
    </dgm:pt>
    <dgm:pt modelId="{B13EB092-FFE9-4A3F-AC2A-CFFC21C3B9FE}" type="sibTrans" cxnId="{B0E1CEF0-C38F-4491-A425-6DC97681F333}">
      <dgm:prSet/>
      <dgm:spPr/>
      <dgm:t>
        <a:bodyPr/>
        <a:lstStyle/>
        <a:p>
          <a:endParaRPr lang="en-US"/>
        </a:p>
      </dgm:t>
    </dgm:pt>
    <dgm:pt modelId="{E1F8F851-07B8-4AFC-B006-C370D061A49A}">
      <dgm:prSet phldrT="[Text]"/>
      <dgm:spPr/>
      <dgm:t>
        <a:bodyPr/>
        <a:lstStyle/>
        <a:p>
          <a:r>
            <a:rPr lang="en-US" dirty="0"/>
            <a:t>Anticipated Benefits</a:t>
          </a:r>
        </a:p>
      </dgm:t>
    </dgm:pt>
    <dgm:pt modelId="{2C759026-1ADE-4ECC-86D9-786919F30837}" type="parTrans" cxnId="{54349815-C9B9-4C97-987F-CCE73B2C0F09}">
      <dgm:prSet/>
      <dgm:spPr/>
      <dgm:t>
        <a:bodyPr/>
        <a:lstStyle/>
        <a:p>
          <a:endParaRPr lang="en-US"/>
        </a:p>
      </dgm:t>
    </dgm:pt>
    <dgm:pt modelId="{2A0F8A96-4198-4C70-A1B0-959E07B2AF7C}" type="sibTrans" cxnId="{54349815-C9B9-4C97-987F-CCE73B2C0F09}">
      <dgm:prSet/>
      <dgm:spPr/>
      <dgm:t>
        <a:bodyPr/>
        <a:lstStyle/>
        <a:p>
          <a:endParaRPr lang="en-US"/>
        </a:p>
      </dgm:t>
    </dgm:pt>
    <dgm:pt modelId="{5F401215-5F1A-4A5E-B7F9-373B7E37F115}">
      <dgm:prSet phldrT="[Text]"/>
      <dgm:spPr/>
      <dgm:t>
        <a:bodyPr/>
        <a:lstStyle/>
        <a:p>
          <a:r>
            <a:rPr lang="en-US" dirty="0"/>
            <a:t>Risks/Vulnerabilities</a:t>
          </a:r>
        </a:p>
      </dgm:t>
    </dgm:pt>
    <dgm:pt modelId="{5FBCB676-11F0-432B-A5C9-BC60BACD140C}" type="parTrans" cxnId="{B463F556-B4FC-48E3-AB11-7A32E94A3550}">
      <dgm:prSet/>
      <dgm:spPr/>
      <dgm:t>
        <a:bodyPr/>
        <a:lstStyle/>
        <a:p>
          <a:endParaRPr lang="en-US"/>
        </a:p>
      </dgm:t>
    </dgm:pt>
    <dgm:pt modelId="{E495FF5F-44B7-4035-852D-2F5DFB52CFD7}" type="sibTrans" cxnId="{B463F556-B4FC-48E3-AB11-7A32E94A3550}">
      <dgm:prSet/>
      <dgm:spPr/>
      <dgm:t>
        <a:bodyPr/>
        <a:lstStyle/>
        <a:p>
          <a:endParaRPr lang="en-US"/>
        </a:p>
      </dgm:t>
    </dgm:pt>
    <dgm:pt modelId="{AA05264F-D20B-4C03-AB82-633642BB36F5}">
      <dgm:prSet phldrT="[Text]"/>
      <dgm:spPr/>
      <dgm:t>
        <a:bodyPr/>
        <a:lstStyle/>
        <a:p>
          <a:r>
            <a:rPr lang="en-US" dirty="0"/>
            <a:t>Usability</a:t>
          </a:r>
        </a:p>
      </dgm:t>
    </dgm:pt>
    <dgm:pt modelId="{0089D8A5-85EA-4D86-A891-D8DFD2BAE3A9}" type="parTrans" cxnId="{1A83AD5A-A69C-404B-9CAE-3182594A1288}">
      <dgm:prSet/>
      <dgm:spPr/>
      <dgm:t>
        <a:bodyPr/>
        <a:lstStyle/>
        <a:p>
          <a:endParaRPr lang="en-US"/>
        </a:p>
      </dgm:t>
    </dgm:pt>
    <dgm:pt modelId="{69F9FA15-233C-4464-9C13-B7C8AD7C7B22}" type="sibTrans" cxnId="{1A83AD5A-A69C-404B-9CAE-3182594A1288}">
      <dgm:prSet/>
      <dgm:spPr/>
      <dgm:t>
        <a:bodyPr/>
        <a:lstStyle/>
        <a:p>
          <a:endParaRPr lang="en-US"/>
        </a:p>
      </dgm:t>
    </dgm:pt>
    <dgm:pt modelId="{DE4242B6-19EF-4E21-A5EE-BAA9509166E7}">
      <dgm:prSet phldrT="[Text]"/>
      <dgm:spPr/>
      <dgm:t>
        <a:bodyPr/>
        <a:lstStyle/>
        <a:p>
          <a:r>
            <a:rPr lang="en-US" dirty="0" err="1"/>
            <a:t>Accesibility</a:t>
          </a:r>
          <a:endParaRPr lang="en-US" dirty="0"/>
        </a:p>
      </dgm:t>
    </dgm:pt>
    <dgm:pt modelId="{5B5BA91D-2ABD-425C-A926-3ED890E2AD1D}" type="parTrans" cxnId="{544909B9-3BD8-40AA-8FC2-38B528CBA32C}">
      <dgm:prSet/>
      <dgm:spPr/>
      <dgm:t>
        <a:bodyPr/>
        <a:lstStyle/>
        <a:p>
          <a:endParaRPr lang="en-US"/>
        </a:p>
      </dgm:t>
    </dgm:pt>
    <dgm:pt modelId="{23FB8A35-7A77-4A1E-9C32-321003967779}" type="sibTrans" cxnId="{544909B9-3BD8-40AA-8FC2-38B528CBA32C}">
      <dgm:prSet/>
      <dgm:spPr/>
      <dgm:t>
        <a:bodyPr/>
        <a:lstStyle/>
        <a:p>
          <a:endParaRPr lang="en-US"/>
        </a:p>
      </dgm:t>
    </dgm:pt>
    <dgm:pt modelId="{4122F32C-C2C7-4A53-B224-645D47070666}">
      <dgm:prSet phldrT="[Text]"/>
      <dgm:spPr/>
      <dgm:t>
        <a:bodyPr/>
        <a:lstStyle/>
        <a:p>
          <a:r>
            <a:rPr lang="en-US" dirty="0"/>
            <a:t>Interpretability</a:t>
          </a:r>
        </a:p>
      </dgm:t>
    </dgm:pt>
    <dgm:pt modelId="{BFB8C0BE-3D28-449B-9C7D-81F5B10C06BD}" type="parTrans" cxnId="{B1A3DE0E-E9FB-4DD6-A31C-1574557DDD43}">
      <dgm:prSet/>
      <dgm:spPr/>
      <dgm:t>
        <a:bodyPr/>
        <a:lstStyle/>
        <a:p>
          <a:endParaRPr lang="en-US"/>
        </a:p>
      </dgm:t>
    </dgm:pt>
    <dgm:pt modelId="{57A4BF53-5575-420A-835F-5A18AA03DF77}" type="sibTrans" cxnId="{B1A3DE0E-E9FB-4DD6-A31C-1574557DDD43}">
      <dgm:prSet/>
      <dgm:spPr/>
      <dgm:t>
        <a:bodyPr/>
        <a:lstStyle/>
        <a:p>
          <a:endParaRPr lang="en-US"/>
        </a:p>
      </dgm:t>
    </dgm:pt>
    <dgm:pt modelId="{4F752A5E-5AE5-4F6B-8787-84474E00DD39}" type="pres">
      <dgm:prSet presAssocID="{0E11FFB2-1575-4E45-855E-D1043CE6FA76}" presName="diagram" presStyleCnt="0">
        <dgm:presLayoutVars>
          <dgm:dir/>
          <dgm:resizeHandles val="exact"/>
        </dgm:presLayoutVars>
      </dgm:prSet>
      <dgm:spPr/>
    </dgm:pt>
    <dgm:pt modelId="{7F13D697-B635-4488-A3BC-84D67AE530C2}" type="pres">
      <dgm:prSet presAssocID="{C1D86EFD-D5B3-4F69-AB98-99269E6F7C73}" presName="node" presStyleLbl="node1" presStyleIdx="0" presStyleCnt="9" custLinFactNeighborX="-1126" custLinFactNeighborY="-163">
        <dgm:presLayoutVars>
          <dgm:bulletEnabled val="1"/>
        </dgm:presLayoutVars>
      </dgm:prSet>
      <dgm:spPr/>
    </dgm:pt>
    <dgm:pt modelId="{63BE998D-E38E-43DB-A031-C14D53E9E2F5}" type="pres">
      <dgm:prSet presAssocID="{1FB237BC-70EF-49C3-A2FE-6B052CF9E885}" presName="sibTrans" presStyleCnt="0"/>
      <dgm:spPr/>
    </dgm:pt>
    <dgm:pt modelId="{D37483CD-CFF8-42BE-BCB8-236CF13710E4}" type="pres">
      <dgm:prSet presAssocID="{ED776EAD-77FC-4E8A-A374-FD93D27AC32D}" presName="node" presStyleLbl="node1" presStyleIdx="1" presStyleCnt="9">
        <dgm:presLayoutVars>
          <dgm:bulletEnabled val="1"/>
        </dgm:presLayoutVars>
      </dgm:prSet>
      <dgm:spPr/>
    </dgm:pt>
    <dgm:pt modelId="{E18D4A76-0C5E-49C2-AAE8-0B892F3CE8E2}" type="pres">
      <dgm:prSet presAssocID="{0E3459A6-3ACC-4714-9CF9-0E42AC21281D}" presName="sibTrans" presStyleCnt="0"/>
      <dgm:spPr/>
    </dgm:pt>
    <dgm:pt modelId="{66FEA0F5-C093-4FF6-856F-5DD08C0A059D}" type="pres">
      <dgm:prSet presAssocID="{72F78097-788A-49E8-8C8C-018D7B65FA7B}" presName="node" presStyleLbl="node1" presStyleIdx="2" presStyleCnt="9">
        <dgm:presLayoutVars>
          <dgm:bulletEnabled val="1"/>
        </dgm:presLayoutVars>
      </dgm:prSet>
      <dgm:spPr/>
    </dgm:pt>
    <dgm:pt modelId="{14D9AD69-4CA5-423D-9E39-1E637896D50B}" type="pres">
      <dgm:prSet presAssocID="{75883E01-CD8A-40DD-9E7E-41C1077FEE1D}" presName="sibTrans" presStyleCnt="0"/>
      <dgm:spPr/>
    </dgm:pt>
    <dgm:pt modelId="{2201B02E-17F9-4377-9E45-33DE25AE1B95}" type="pres">
      <dgm:prSet presAssocID="{CC250C4D-5937-4A60-99AC-AAE00397930B}" presName="node" presStyleLbl="node1" presStyleIdx="3" presStyleCnt="9">
        <dgm:presLayoutVars>
          <dgm:bulletEnabled val="1"/>
        </dgm:presLayoutVars>
      </dgm:prSet>
      <dgm:spPr/>
    </dgm:pt>
    <dgm:pt modelId="{5E81F729-9A77-438C-95E5-7FC3EFA69F0A}" type="pres">
      <dgm:prSet presAssocID="{B13EB092-FFE9-4A3F-AC2A-CFFC21C3B9FE}" presName="sibTrans" presStyleCnt="0"/>
      <dgm:spPr/>
    </dgm:pt>
    <dgm:pt modelId="{09F4B6AF-C1E1-4242-B1E3-FE15646479E0}" type="pres">
      <dgm:prSet presAssocID="{E1F8F851-07B8-4AFC-B006-C370D061A49A}" presName="node" presStyleLbl="node1" presStyleIdx="4" presStyleCnt="9">
        <dgm:presLayoutVars>
          <dgm:bulletEnabled val="1"/>
        </dgm:presLayoutVars>
      </dgm:prSet>
      <dgm:spPr/>
    </dgm:pt>
    <dgm:pt modelId="{860A8219-1954-4975-A5FC-EF3163691731}" type="pres">
      <dgm:prSet presAssocID="{2A0F8A96-4198-4C70-A1B0-959E07B2AF7C}" presName="sibTrans" presStyleCnt="0"/>
      <dgm:spPr/>
    </dgm:pt>
    <dgm:pt modelId="{D290A0DF-3221-469A-8C38-6851E359A92A}" type="pres">
      <dgm:prSet presAssocID="{5F401215-5F1A-4A5E-B7F9-373B7E37F115}" presName="node" presStyleLbl="node1" presStyleIdx="5" presStyleCnt="9">
        <dgm:presLayoutVars>
          <dgm:bulletEnabled val="1"/>
        </dgm:presLayoutVars>
      </dgm:prSet>
      <dgm:spPr/>
    </dgm:pt>
    <dgm:pt modelId="{E018605C-EF7C-4459-B77A-02CA574010B9}" type="pres">
      <dgm:prSet presAssocID="{E495FF5F-44B7-4035-852D-2F5DFB52CFD7}" presName="sibTrans" presStyleCnt="0"/>
      <dgm:spPr/>
    </dgm:pt>
    <dgm:pt modelId="{D6D22908-CF3A-45D5-832E-15BD65CCC889}" type="pres">
      <dgm:prSet presAssocID="{AA05264F-D20B-4C03-AB82-633642BB36F5}" presName="node" presStyleLbl="node1" presStyleIdx="6" presStyleCnt="9">
        <dgm:presLayoutVars>
          <dgm:bulletEnabled val="1"/>
        </dgm:presLayoutVars>
      </dgm:prSet>
      <dgm:spPr/>
    </dgm:pt>
    <dgm:pt modelId="{FABD4F49-99C1-4987-8841-BB1943F5A951}" type="pres">
      <dgm:prSet presAssocID="{69F9FA15-233C-4464-9C13-B7C8AD7C7B22}" presName="sibTrans" presStyleCnt="0"/>
      <dgm:spPr/>
    </dgm:pt>
    <dgm:pt modelId="{C8BE472E-76C5-4B5F-852A-FE352BBB9FAC}" type="pres">
      <dgm:prSet presAssocID="{DE4242B6-19EF-4E21-A5EE-BAA9509166E7}" presName="node" presStyleLbl="node1" presStyleIdx="7" presStyleCnt="9">
        <dgm:presLayoutVars>
          <dgm:bulletEnabled val="1"/>
        </dgm:presLayoutVars>
      </dgm:prSet>
      <dgm:spPr/>
    </dgm:pt>
    <dgm:pt modelId="{9265A79A-D622-4F6B-A439-4517E6EFC7E5}" type="pres">
      <dgm:prSet presAssocID="{23FB8A35-7A77-4A1E-9C32-321003967779}" presName="sibTrans" presStyleCnt="0"/>
      <dgm:spPr/>
    </dgm:pt>
    <dgm:pt modelId="{0C542A1A-5BE2-4F94-A414-4BA92754AA08}" type="pres">
      <dgm:prSet presAssocID="{4122F32C-C2C7-4A53-B224-645D47070666}" presName="node" presStyleLbl="node1" presStyleIdx="8" presStyleCnt="9">
        <dgm:presLayoutVars>
          <dgm:bulletEnabled val="1"/>
        </dgm:presLayoutVars>
      </dgm:prSet>
      <dgm:spPr/>
    </dgm:pt>
  </dgm:ptLst>
  <dgm:cxnLst>
    <dgm:cxn modelId="{8ADC0502-E9EC-4C73-8930-FAAD812A8DC5}" type="presOf" srcId="{5F401215-5F1A-4A5E-B7F9-373B7E37F115}" destId="{D290A0DF-3221-469A-8C38-6851E359A92A}" srcOrd="0" destOrd="0" presId="urn:microsoft.com/office/officeart/2005/8/layout/default"/>
    <dgm:cxn modelId="{FA4C400D-B5C8-4D91-9B1F-084D6F751A28}" srcId="{0E11FFB2-1575-4E45-855E-D1043CE6FA76}" destId="{ED776EAD-77FC-4E8A-A374-FD93D27AC32D}" srcOrd="1" destOrd="0" parTransId="{8BBAE3B1-EE5D-4837-B242-9930AD568137}" sibTransId="{0E3459A6-3ACC-4714-9CF9-0E42AC21281D}"/>
    <dgm:cxn modelId="{B1A3DE0E-E9FB-4DD6-A31C-1574557DDD43}" srcId="{0E11FFB2-1575-4E45-855E-D1043CE6FA76}" destId="{4122F32C-C2C7-4A53-B224-645D47070666}" srcOrd="8" destOrd="0" parTransId="{BFB8C0BE-3D28-449B-9C7D-81F5B10C06BD}" sibTransId="{57A4BF53-5575-420A-835F-5A18AA03DF77}"/>
    <dgm:cxn modelId="{14ECEC13-D6AB-48DB-A1C8-CC463E2D2D8A}" srcId="{0E11FFB2-1575-4E45-855E-D1043CE6FA76}" destId="{C1D86EFD-D5B3-4F69-AB98-99269E6F7C73}" srcOrd="0" destOrd="0" parTransId="{FF372CD9-970F-499C-A5DC-A64C76DF008B}" sibTransId="{1FB237BC-70EF-49C3-A2FE-6B052CF9E885}"/>
    <dgm:cxn modelId="{54349815-C9B9-4C97-987F-CCE73B2C0F09}" srcId="{0E11FFB2-1575-4E45-855E-D1043CE6FA76}" destId="{E1F8F851-07B8-4AFC-B006-C370D061A49A}" srcOrd="4" destOrd="0" parTransId="{2C759026-1ADE-4ECC-86D9-786919F30837}" sibTransId="{2A0F8A96-4198-4C70-A1B0-959E07B2AF7C}"/>
    <dgm:cxn modelId="{51FF4117-06BE-47D4-8263-4FE7BDE84F0B}" type="presOf" srcId="{E1F8F851-07B8-4AFC-B006-C370D061A49A}" destId="{09F4B6AF-C1E1-4242-B1E3-FE15646479E0}" srcOrd="0" destOrd="0" presId="urn:microsoft.com/office/officeart/2005/8/layout/default"/>
    <dgm:cxn modelId="{1C75F037-C4BD-409B-9289-8755BCF271B0}" type="presOf" srcId="{4122F32C-C2C7-4A53-B224-645D47070666}" destId="{0C542A1A-5BE2-4F94-A414-4BA92754AA08}" srcOrd="0" destOrd="0" presId="urn:microsoft.com/office/officeart/2005/8/layout/default"/>
    <dgm:cxn modelId="{A7A2413C-54E4-4BDE-A59D-64E2381BC2D1}" type="presOf" srcId="{CC250C4D-5937-4A60-99AC-AAE00397930B}" destId="{2201B02E-17F9-4377-9E45-33DE25AE1B95}" srcOrd="0" destOrd="0" presId="urn:microsoft.com/office/officeart/2005/8/layout/default"/>
    <dgm:cxn modelId="{FC2E8866-DAB9-4E34-8167-82B3EEE97E9A}" srcId="{0E11FFB2-1575-4E45-855E-D1043CE6FA76}" destId="{72F78097-788A-49E8-8C8C-018D7B65FA7B}" srcOrd="2" destOrd="0" parTransId="{61C327E5-140C-4B38-BB18-63FAACC0CE57}" sibTransId="{75883E01-CD8A-40DD-9E7E-41C1077FEE1D}"/>
    <dgm:cxn modelId="{EB77806D-F6CF-429C-B6E9-E260CC50C392}" type="presOf" srcId="{0E11FFB2-1575-4E45-855E-D1043CE6FA76}" destId="{4F752A5E-5AE5-4F6B-8787-84474E00DD39}" srcOrd="0" destOrd="0" presId="urn:microsoft.com/office/officeart/2005/8/layout/default"/>
    <dgm:cxn modelId="{B463F556-B4FC-48E3-AB11-7A32E94A3550}" srcId="{0E11FFB2-1575-4E45-855E-D1043CE6FA76}" destId="{5F401215-5F1A-4A5E-B7F9-373B7E37F115}" srcOrd="5" destOrd="0" parTransId="{5FBCB676-11F0-432B-A5C9-BC60BACD140C}" sibTransId="{E495FF5F-44B7-4035-852D-2F5DFB52CFD7}"/>
    <dgm:cxn modelId="{1A83AD5A-A69C-404B-9CAE-3182594A1288}" srcId="{0E11FFB2-1575-4E45-855E-D1043CE6FA76}" destId="{AA05264F-D20B-4C03-AB82-633642BB36F5}" srcOrd="6" destOrd="0" parTransId="{0089D8A5-85EA-4D86-A891-D8DFD2BAE3A9}" sibTransId="{69F9FA15-233C-4464-9C13-B7C8AD7C7B22}"/>
    <dgm:cxn modelId="{45F23AAC-B944-4B12-B29B-692AD2EF00DB}" type="presOf" srcId="{AA05264F-D20B-4C03-AB82-633642BB36F5}" destId="{D6D22908-CF3A-45D5-832E-15BD65CCC889}" srcOrd="0" destOrd="0" presId="urn:microsoft.com/office/officeart/2005/8/layout/default"/>
    <dgm:cxn modelId="{544909B9-3BD8-40AA-8FC2-38B528CBA32C}" srcId="{0E11FFB2-1575-4E45-855E-D1043CE6FA76}" destId="{DE4242B6-19EF-4E21-A5EE-BAA9509166E7}" srcOrd="7" destOrd="0" parTransId="{5B5BA91D-2ABD-425C-A926-3ED890E2AD1D}" sibTransId="{23FB8A35-7A77-4A1E-9C32-321003967779}"/>
    <dgm:cxn modelId="{48F9D7BF-6AF2-46F6-9707-D19D2C54D784}" type="presOf" srcId="{C1D86EFD-D5B3-4F69-AB98-99269E6F7C73}" destId="{7F13D697-B635-4488-A3BC-84D67AE530C2}" srcOrd="0" destOrd="0" presId="urn:microsoft.com/office/officeart/2005/8/layout/default"/>
    <dgm:cxn modelId="{276B7DC9-D4F0-419B-8A03-E0E9BB51B3CD}" type="presOf" srcId="{ED776EAD-77FC-4E8A-A374-FD93D27AC32D}" destId="{D37483CD-CFF8-42BE-BCB8-236CF13710E4}" srcOrd="0" destOrd="0" presId="urn:microsoft.com/office/officeart/2005/8/layout/default"/>
    <dgm:cxn modelId="{BAD9ADCC-69FD-46E3-9CD1-92595DD8292F}" type="presOf" srcId="{72F78097-788A-49E8-8C8C-018D7B65FA7B}" destId="{66FEA0F5-C093-4FF6-856F-5DD08C0A059D}" srcOrd="0" destOrd="0" presId="urn:microsoft.com/office/officeart/2005/8/layout/default"/>
    <dgm:cxn modelId="{B0E1CEF0-C38F-4491-A425-6DC97681F333}" srcId="{0E11FFB2-1575-4E45-855E-D1043CE6FA76}" destId="{CC250C4D-5937-4A60-99AC-AAE00397930B}" srcOrd="3" destOrd="0" parTransId="{FBAB873D-4159-430C-A0EB-F5CBD50372E4}" sibTransId="{B13EB092-FFE9-4A3F-AC2A-CFFC21C3B9FE}"/>
    <dgm:cxn modelId="{6445F8F9-1E0E-4FFC-BC7A-943DDED65F07}" type="presOf" srcId="{DE4242B6-19EF-4E21-A5EE-BAA9509166E7}" destId="{C8BE472E-76C5-4B5F-852A-FE352BBB9FAC}" srcOrd="0" destOrd="0" presId="urn:microsoft.com/office/officeart/2005/8/layout/default"/>
    <dgm:cxn modelId="{E65A544F-38D2-41FC-97F8-3C1E8F335E7C}" type="presParOf" srcId="{4F752A5E-5AE5-4F6B-8787-84474E00DD39}" destId="{7F13D697-B635-4488-A3BC-84D67AE530C2}" srcOrd="0" destOrd="0" presId="urn:microsoft.com/office/officeart/2005/8/layout/default"/>
    <dgm:cxn modelId="{3FF7E34F-45F4-45FC-955B-D4015FCB4180}" type="presParOf" srcId="{4F752A5E-5AE5-4F6B-8787-84474E00DD39}" destId="{63BE998D-E38E-43DB-A031-C14D53E9E2F5}" srcOrd="1" destOrd="0" presId="urn:microsoft.com/office/officeart/2005/8/layout/default"/>
    <dgm:cxn modelId="{EA0CD2DE-183F-42E9-B247-F148C33E2C8F}" type="presParOf" srcId="{4F752A5E-5AE5-4F6B-8787-84474E00DD39}" destId="{D37483CD-CFF8-42BE-BCB8-236CF13710E4}" srcOrd="2" destOrd="0" presId="urn:microsoft.com/office/officeart/2005/8/layout/default"/>
    <dgm:cxn modelId="{96AC61A5-B5F1-4F5A-896B-D54163910646}" type="presParOf" srcId="{4F752A5E-5AE5-4F6B-8787-84474E00DD39}" destId="{E18D4A76-0C5E-49C2-AAE8-0B892F3CE8E2}" srcOrd="3" destOrd="0" presId="urn:microsoft.com/office/officeart/2005/8/layout/default"/>
    <dgm:cxn modelId="{8F38F2C0-C32B-448F-B94B-90E768389416}" type="presParOf" srcId="{4F752A5E-5AE5-4F6B-8787-84474E00DD39}" destId="{66FEA0F5-C093-4FF6-856F-5DD08C0A059D}" srcOrd="4" destOrd="0" presId="urn:microsoft.com/office/officeart/2005/8/layout/default"/>
    <dgm:cxn modelId="{E816BF4E-DE14-4393-BC5C-20B55F4CF274}" type="presParOf" srcId="{4F752A5E-5AE5-4F6B-8787-84474E00DD39}" destId="{14D9AD69-4CA5-423D-9E39-1E637896D50B}" srcOrd="5" destOrd="0" presId="urn:microsoft.com/office/officeart/2005/8/layout/default"/>
    <dgm:cxn modelId="{F71711DF-F383-4993-BA07-AC76083493FB}" type="presParOf" srcId="{4F752A5E-5AE5-4F6B-8787-84474E00DD39}" destId="{2201B02E-17F9-4377-9E45-33DE25AE1B95}" srcOrd="6" destOrd="0" presId="urn:microsoft.com/office/officeart/2005/8/layout/default"/>
    <dgm:cxn modelId="{2E3DB9CF-B3CC-4A9E-95F4-185731266389}" type="presParOf" srcId="{4F752A5E-5AE5-4F6B-8787-84474E00DD39}" destId="{5E81F729-9A77-438C-95E5-7FC3EFA69F0A}" srcOrd="7" destOrd="0" presId="urn:microsoft.com/office/officeart/2005/8/layout/default"/>
    <dgm:cxn modelId="{4058CDAA-BDCE-4CC7-9261-8EDA1078FDB8}" type="presParOf" srcId="{4F752A5E-5AE5-4F6B-8787-84474E00DD39}" destId="{09F4B6AF-C1E1-4242-B1E3-FE15646479E0}" srcOrd="8" destOrd="0" presId="urn:microsoft.com/office/officeart/2005/8/layout/default"/>
    <dgm:cxn modelId="{8C5A2647-02FC-4502-A114-3C9ED457842C}" type="presParOf" srcId="{4F752A5E-5AE5-4F6B-8787-84474E00DD39}" destId="{860A8219-1954-4975-A5FC-EF3163691731}" srcOrd="9" destOrd="0" presId="urn:microsoft.com/office/officeart/2005/8/layout/default"/>
    <dgm:cxn modelId="{2FCAE51E-F949-4446-B3B3-7100BD0839D2}" type="presParOf" srcId="{4F752A5E-5AE5-4F6B-8787-84474E00DD39}" destId="{D290A0DF-3221-469A-8C38-6851E359A92A}" srcOrd="10" destOrd="0" presId="urn:microsoft.com/office/officeart/2005/8/layout/default"/>
    <dgm:cxn modelId="{311F24A9-2E28-468B-8022-A277AF324174}" type="presParOf" srcId="{4F752A5E-5AE5-4F6B-8787-84474E00DD39}" destId="{E018605C-EF7C-4459-B77A-02CA574010B9}" srcOrd="11" destOrd="0" presId="urn:microsoft.com/office/officeart/2005/8/layout/default"/>
    <dgm:cxn modelId="{A5013732-4B85-4C52-885B-EC07CF95F93E}" type="presParOf" srcId="{4F752A5E-5AE5-4F6B-8787-84474E00DD39}" destId="{D6D22908-CF3A-45D5-832E-15BD65CCC889}" srcOrd="12" destOrd="0" presId="urn:microsoft.com/office/officeart/2005/8/layout/default"/>
    <dgm:cxn modelId="{0730FCCF-7972-4E1A-84C5-389C962229E1}" type="presParOf" srcId="{4F752A5E-5AE5-4F6B-8787-84474E00DD39}" destId="{FABD4F49-99C1-4987-8841-BB1943F5A951}" srcOrd="13" destOrd="0" presId="urn:microsoft.com/office/officeart/2005/8/layout/default"/>
    <dgm:cxn modelId="{A8096EA7-AED9-4E5C-AF9F-29300F55642D}" type="presParOf" srcId="{4F752A5E-5AE5-4F6B-8787-84474E00DD39}" destId="{C8BE472E-76C5-4B5F-852A-FE352BBB9FAC}" srcOrd="14" destOrd="0" presId="urn:microsoft.com/office/officeart/2005/8/layout/default"/>
    <dgm:cxn modelId="{B45A14E1-5CD7-4074-954D-BA378EFBDBCB}" type="presParOf" srcId="{4F752A5E-5AE5-4F6B-8787-84474E00DD39}" destId="{9265A79A-D622-4F6B-A439-4517E6EFC7E5}" srcOrd="15" destOrd="0" presId="urn:microsoft.com/office/officeart/2005/8/layout/default"/>
    <dgm:cxn modelId="{7F27DBDC-C26F-4C5B-8330-BB804C4E3F82}" type="presParOf" srcId="{4F752A5E-5AE5-4F6B-8787-84474E00DD39}" destId="{0C542A1A-5BE2-4F94-A414-4BA92754AA08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BD0FBB-5AEA-46B0-A200-C21B194F2B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454B9B-F89F-4EE0-A14F-2154A65E6C2C}">
      <dgm:prSet phldrT="[Text]"/>
      <dgm:spPr/>
      <dgm:t>
        <a:bodyPr/>
        <a:lstStyle/>
        <a:p>
          <a:r>
            <a:rPr lang="en-US" b="1" i="0" u="none" dirty="0"/>
            <a:t>Phase 2: – Data Preparation &amp; Model Training</a:t>
          </a:r>
          <a:endParaRPr lang="en-US" dirty="0"/>
        </a:p>
      </dgm:t>
    </dgm:pt>
    <dgm:pt modelId="{04AC2DE0-9501-4340-887F-63A4E0E88568}" type="parTrans" cxnId="{184EC7CC-A935-49DB-845D-E145DCC75B28}">
      <dgm:prSet/>
      <dgm:spPr/>
      <dgm:t>
        <a:bodyPr/>
        <a:lstStyle/>
        <a:p>
          <a:endParaRPr lang="en-US"/>
        </a:p>
      </dgm:t>
    </dgm:pt>
    <dgm:pt modelId="{39190EB8-D055-4903-B6F5-CADBB32FEFB9}" type="sibTrans" cxnId="{184EC7CC-A935-49DB-845D-E145DCC75B28}">
      <dgm:prSet/>
      <dgm:spPr/>
      <dgm:t>
        <a:bodyPr/>
        <a:lstStyle/>
        <a:p>
          <a:endParaRPr lang="en-US"/>
        </a:p>
      </dgm:t>
    </dgm:pt>
    <dgm:pt modelId="{5E3C40B4-7658-4B5C-8AD9-A0657FF54CB1}">
      <dgm:prSet phldrT="[Text]"/>
      <dgm:spPr/>
      <dgm:t>
        <a:bodyPr/>
        <a:lstStyle/>
        <a:p>
          <a:r>
            <a:rPr lang="en-US" b="0" i="0" u="none" dirty="0"/>
            <a:t> Explore operationalization of focus group expectations and concerns as metadata, features, or functionality to be used in the initial data preparation and/or model training</a:t>
          </a:r>
          <a:r>
            <a:rPr lang="en-US" b="0" i="0" u="none"/>
            <a:t>. </a:t>
          </a:r>
          <a:r>
            <a:rPr lang="en-US" b="0" i="0" u="none">
              <a:solidFill>
                <a:schemeClr val="accent2"/>
              </a:solidFill>
              <a:sym typeface="Wingdings" panose="05000000000000000000" pitchFamily="2" charset="2"/>
            </a:rPr>
            <a:t></a:t>
          </a:r>
          <a:r>
            <a:rPr lang="en-US" b="1" i="0" u="none">
              <a:solidFill>
                <a:schemeClr val="accent2"/>
              </a:solidFill>
              <a:sym typeface="Wingdings" panose="05000000000000000000" pitchFamily="2" charset="2"/>
            </a:rPr>
            <a:t>METADATA SPECIFICATION &amp; USE IN PRE-PROCESSING FOR AI-READINESS</a:t>
          </a:r>
          <a:endParaRPr lang="en-US" b="1" dirty="0">
            <a:solidFill>
              <a:schemeClr val="accent2"/>
            </a:solidFill>
          </a:endParaRPr>
        </a:p>
      </dgm:t>
    </dgm:pt>
    <dgm:pt modelId="{B74B1D25-4A6D-4900-8327-8E9501AD12F7}" type="parTrans" cxnId="{299D2D81-1060-494E-BDBF-83746C88CC86}">
      <dgm:prSet/>
      <dgm:spPr/>
      <dgm:t>
        <a:bodyPr/>
        <a:lstStyle/>
        <a:p>
          <a:endParaRPr lang="en-US"/>
        </a:p>
      </dgm:t>
    </dgm:pt>
    <dgm:pt modelId="{8995C39C-2E0E-497C-9565-7790DA0D776A}" type="sibTrans" cxnId="{299D2D81-1060-494E-BDBF-83746C88CC86}">
      <dgm:prSet/>
      <dgm:spPr/>
      <dgm:t>
        <a:bodyPr/>
        <a:lstStyle/>
        <a:p>
          <a:endParaRPr lang="en-US"/>
        </a:p>
      </dgm:t>
    </dgm:pt>
    <dgm:pt modelId="{CBDA6891-7CB4-4748-B7B0-5B0934AB53AF}" type="pres">
      <dgm:prSet presAssocID="{B9BD0FBB-5AEA-46B0-A200-C21B194F2BC1}" presName="linear" presStyleCnt="0">
        <dgm:presLayoutVars>
          <dgm:animLvl val="lvl"/>
          <dgm:resizeHandles val="exact"/>
        </dgm:presLayoutVars>
      </dgm:prSet>
      <dgm:spPr/>
    </dgm:pt>
    <dgm:pt modelId="{5E80038E-6137-4338-B677-7607532C797E}" type="pres">
      <dgm:prSet presAssocID="{C7454B9B-F89F-4EE0-A14F-2154A65E6C2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E9655C9-596E-4D32-BBF9-A7B24BFAE095}" type="pres">
      <dgm:prSet presAssocID="{C7454B9B-F89F-4EE0-A14F-2154A65E6C2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18DC25E-CC40-498C-ADF4-1BA1D2F2E5A9}" type="presOf" srcId="{B9BD0FBB-5AEA-46B0-A200-C21B194F2BC1}" destId="{CBDA6891-7CB4-4748-B7B0-5B0934AB53AF}" srcOrd="0" destOrd="0" presId="urn:microsoft.com/office/officeart/2005/8/layout/vList2"/>
    <dgm:cxn modelId="{9DC4B76C-3DAE-4C4E-BC74-D3041DDC182C}" type="presOf" srcId="{5E3C40B4-7658-4B5C-8AD9-A0657FF54CB1}" destId="{CE9655C9-596E-4D32-BBF9-A7B24BFAE095}" srcOrd="0" destOrd="0" presId="urn:microsoft.com/office/officeart/2005/8/layout/vList2"/>
    <dgm:cxn modelId="{9E5EE858-3A2C-4428-97C8-E7075F015E0A}" type="presOf" srcId="{C7454B9B-F89F-4EE0-A14F-2154A65E6C2C}" destId="{5E80038E-6137-4338-B677-7607532C797E}" srcOrd="0" destOrd="0" presId="urn:microsoft.com/office/officeart/2005/8/layout/vList2"/>
    <dgm:cxn modelId="{299D2D81-1060-494E-BDBF-83746C88CC86}" srcId="{C7454B9B-F89F-4EE0-A14F-2154A65E6C2C}" destId="{5E3C40B4-7658-4B5C-8AD9-A0657FF54CB1}" srcOrd="0" destOrd="0" parTransId="{B74B1D25-4A6D-4900-8327-8E9501AD12F7}" sibTransId="{8995C39C-2E0E-497C-9565-7790DA0D776A}"/>
    <dgm:cxn modelId="{184EC7CC-A935-49DB-845D-E145DCC75B28}" srcId="{B9BD0FBB-5AEA-46B0-A200-C21B194F2BC1}" destId="{C7454B9B-F89F-4EE0-A14F-2154A65E6C2C}" srcOrd="0" destOrd="0" parTransId="{04AC2DE0-9501-4340-887F-63A4E0E88568}" sibTransId="{39190EB8-D055-4903-B6F5-CADBB32FEFB9}"/>
    <dgm:cxn modelId="{C77673B6-FF33-457B-9A52-047E07E21279}" type="presParOf" srcId="{CBDA6891-7CB4-4748-B7B0-5B0934AB53AF}" destId="{5E80038E-6137-4338-B677-7607532C797E}" srcOrd="0" destOrd="0" presId="urn:microsoft.com/office/officeart/2005/8/layout/vList2"/>
    <dgm:cxn modelId="{F0748F12-843D-4046-9093-8CB526475657}" type="presParOf" srcId="{CBDA6891-7CB4-4748-B7B0-5B0934AB53AF}" destId="{CE9655C9-596E-4D32-BBF9-A7B24BFAE09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BD0FBB-5AEA-46B0-A200-C21B194F2BC1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5B12BC90-A770-4D41-9F39-BA499F2BDB4F}">
      <dgm:prSet phldrT="[Text]"/>
      <dgm:spPr/>
      <dgm:t>
        <a:bodyPr/>
        <a:lstStyle/>
        <a:p>
          <a:r>
            <a:rPr lang="en-US" b="1" i="0" u="none" dirty="0"/>
            <a:t>Phase 4: GPT Performance Analysis &amp; Re-tuning</a:t>
          </a:r>
          <a:endParaRPr lang="en-US" dirty="0"/>
        </a:p>
      </dgm:t>
    </dgm:pt>
    <dgm:pt modelId="{0CA93986-3FED-4178-9DB4-A5715100FA70}" type="parTrans" cxnId="{FF732ADE-49CF-4526-B561-91422147E4E3}">
      <dgm:prSet/>
      <dgm:spPr/>
      <dgm:t>
        <a:bodyPr/>
        <a:lstStyle/>
        <a:p>
          <a:endParaRPr lang="en-US"/>
        </a:p>
      </dgm:t>
    </dgm:pt>
    <dgm:pt modelId="{F8A2BEA2-D113-4F44-98A9-46E8D20FD649}" type="sibTrans" cxnId="{FF732ADE-49CF-4526-B561-91422147E4E3}">
      <dgm:prSet/>
      <dgm:spPr/>
      <dgm:t>
        <a:bodyPr/>
        <a:lstStyle/>
        <a:p>
          <a:endParaRPr lang="en-US"/>
        </a:p>
      </dgm:t>
    </dgm:pt>
    <dgm:pt modelId="{EE97BD21-FCB2-4757-B4C4-893B30F4C8E0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Targeted adaptation and retuning with respect to data annotation, metadata, model features, and model functionality, based on stakeholder feedback </a:t>
          </a:r>
          <a:r>
            <a:rPr lang="en-US" b="0" i="0" u="none" dirty="0">
              <a:sym typeface="Wingdings" panose="05000000000000000000" pitchFamily="2" charset="2"/>
            </a:rPr>
            <a:t> </a:t>
          </a:r>
          <a:r>
            <a:rPr lang="en-US" b="1" i="0" u="none" dirty="0">
              <a:solidFill>
                <a:schemeClr val="accent2"/>
              </a:solidFill>
              <a:sym typeface="Wingdings" panose="05000000000000000000" pitchFamily="2" charset="2"/>
            </a:rPr>
            <a:t>REVISED METADATA FOR DATA PROCESSING &amp; MODEL RE-TUNING</a:t>
          </a:r>
          <a:endParaRPr lang="en-US" b="1" dirty="0">
            <a:solidFill>
              <a:schemeClr val="accent2"/>
            </a:solidFill>
          </a:endParaRPr>
        </a:p>
      </dgm:t>
    </dgm:pt>
    <dgm:pt modelId="{D49CE34A-0308-4F4C-8527-9707724C6315}" type="parTrans" cxnId="{6546ED00-6709-4274-A5FE-D5212E57D0AD}">
      <dgm:prSet/>
      <dgm:spPr/>
      <dgm:t>
        <a:bodyPr/>
        <a:lstStyle/>
        <a:p>
          <a:endParaRPr lang="en-US"/>
        </a:p>
      </dgm:t>
    </dgm:pt>
    <dgm:pt modelId="{1C7851DD-6D5D-4233-97FC-CB765E41E847}" type="sibTrans" cxnId="{6546ED00-6709-4274-A5FE-D5212E57D0AD}">
      <dgm:prSet/>
      <dgm:spPr/>
      <dgm:t>
        <a:bodyPr/>
        <a:lstStyle/>
        <a:p>
          <a:endParaRPr lang="en-US"/>
        </a:p>
      </dgm:t>
    </dgm:pt>
    <dgm:pt modelId="{17876EFD-BFF2-464C-9F25-E5EFF04E726E}">
      <dgm:prSet phldrT="[Text]"/>
      <dgm:spPr/>
      <dgm:t>
        <a:bodyPr/>
        <a:lstStyle/>
        <a:p>
          <a:r>
            <a:rPr lang="en-US" b="1" i="0" u="none" dirty="0"/>
            <a:t>Phase 5: Focus Group Working Meeting II</a:t>
          </a:r>
          <a:endParaRPr lang="en-US" dirty="0"/>
        </a:p>
      </dgm:t>
    </dgm:pt>
    <dgm:pt modelId="{72DF45D7-9F96-4CCD-A8F3-46FFE2058C83}" type="parTrans" cxnId="{C8D4691D-8E39-4C81-8DDD-563F3AA2C6C0}">
      <dgm:prSet/>
      <dgm:spPr/>
      <dgm:t>
        <a:bodyPr/>
        <a:lstStyle/>
        <a:p>
          <a:endParaRPr lang="en-US"/>
        </a:p>
      </dgm:t>
    </dgm:pt>
    <dgm:pt modelId="{596544AA-381C-4195-8B78-A3B161D3E4E0}" type="sibTrans" cxnId="{C8D4691D-8E39-4C81-8DDD-563F3AA2C6C0}">
      <dgm:prSet/>
      <dgm:spPr/>
      <dgm:t>
        <a:bodyPr/>
        <a:lstStyle/>
        <a:p>
          <a:endParaRPr lang="en-US"/>
        </a:p>
      </dgm:t>
    </dgm:pt>
    <dgm:pt modelId="{F52964BA-B4FC-4B65-8789-33581F185A5B}">
      <dgm:prSet phldrT="[Text]"/>
      <dgm:spPr/>
      <dgm:t>
        <a:bodyPr/>
        <a:lstStyle/>
        <a:p>
          <a:r>
            <a:rPr lang="en-US" b="0" i="0" u="none" dirty="0"/>
            <a:t>Real-time evaluation of usability, contextual accuracy, bias mitigation, and use case relevance; identify technical and governance needs; areas for future research.</a:t>
          </a:r>
          <a:r>
            <a:rPr lang="en-US" b="1" i="0" u="none" dirty="0"/>
            <a:t> </a:t>
          </a:r>
          <a:r>
            <a:rPr lang="en-US" b="1" i="0" u="none" dirty="0">
              <a:sym typeface="Wingdings" panose="05000000000000000000" pitchFamily="2" charset="2"/>
            </a:rPr>
            <a:t> </a:t>
          </a:r>
          <a:r>
            <a:rPr lang="en-US" b="1" i="0" u="none" dirty="0">
              <a:solidFill>
                <a:schemeClr val="accent2"/>
              </a:solidFill>
              <a:sym typeface="Wingdings" panose="05000000000000000000" pitchFamily="2" charset="2"/>
            </a:rPr>
            <a:t>EVALUATION: PARTICIPATORY APPROACH/SPECIFICATION/TECHNICAL  </a:t>
          </a:r>
          <a:endParaRPr lang="en-US" dirty="0">
            <a:solidFill>
              <a:schemeClr val="accent2"/>
            </a:solidFill>
          </a:endParaRPr>
        </a:p>
      </dgm:t>
    </dgm:pt>
    <dgm:pt modelId="{152BDE41-47CB-4049-B1CE-854F04AA660B}" type="parTrans" cxnId="{C3CD1894-9741-427C-8882-92A758E7FE13}">
      <dgm:prSet/>
      <dgm:spPr/>
      <dgm:t>
        <a:bodyPr/>
        <a:lstStyle/>
        <a:p>
          <a:endParaRPr lang="en-US"/>
        </a:p>
      </dgm:t>
    </dgm:pt>
    <dgm:pt modelId="{F0E2C5AC-2185-4DD8-987C-19298740023F}" type="sibTrans" cxnId="{C3CD1894-9741-427C-8882-92A758E7FE13}">
      <dgm:prSet/>
      <dgm:spPr/>
      <dgm:t>
        <a:bodyPr/>
        <a:lstStyle/>
        <a:p>
          <a:endParaRPr lang="en-US"/>
        </a:p>
      </dgm:t>
    </dgm:pt>
    <dgm:pt modelId="{B5D4D1DA-A337-4A6A-9B14-7B5AB0527509}">
      <dgm:prSet/>
      <dgm:spPr/>
      <dgm:t>
        <a:bodyPr/>
        <a:lstStyle/>
        <a:p>
          <a:endParaRPr lang="en-US" dirty="0"/>
        </a:p>
      </dgm:t>
    </dgm:pt>
    <dgm:pt modelId="{5808E083-2DD5-48F5-847E-DE705B53F9B7}" type="parTrans" cxnId="{E02C994F-0D72-4434-8513-0F69622570B8}">
      <dgm:prSet/>
      <dgm:spPr/>
      <dgm:t>
        <a:bodyPr/>
        <a:lstStyle/>
        <a:p>
          <a:endParaRPr lang="en-US"/>
        </a:p>
      </dgm:t>
    </dgm:pt>
    <dgm:pt modelId="{F5B143B9-5E10-4CE8-BA0C-0D64380E3FFF}" type="sibTrans" cxnId="{E02C994F-0D72-4434-8513-0F69622570B8}">
      <dgm:prSet/>
      <dgm:spPr/>
      <dgm:t>
        <a:bodyPr/>
        <a:lstStyle/>
        <a:p>
          <a:endParaRPr lang="en-US"/>
        </a:p>
      </dgm:t>
    </dgm:pt>
    <dgm:pt modelId="{74991736-045A-43C8-A5E0-1F5DDB60116D}">
      <dgm:prSet phldrT="[Text]"/>
      <dgm:spPr/>
      <dgm:t>
        <a:bodyPr/>
        <a:lstStyle/>
        <a:p>
          <a:r>
            <a:rPr lang="en-US" b="1" i="0" u="none" dirty="0"/>
            <a:t>Phase 3: Focus Group Working Meeting </a:t>
          </a:r>
          <a:endParaRPr lang="en-US" dirty="0"/>
        </a:p>
      </dgm:t>
    </dgm:pt>
    <dgm:pt modelId="{32D18E08-24CE-48AE-8487-8F611A53B58B}" type="parTrans" cxnId="{CD04F7E9-BA8E-4ABB-8BBF-CE8CC8D1639F}">
      <dgm:prSet/>
      <dgm:spPr/>
      <dgm:t>
        <a:bodyPr/>
        <a:lstStyle/>
        <a:p>
          <a:endParaRPr lang="en-US"/>
        </a:p>
      </dgm:t>
    </dgm:pt>
    <dgm:pt modelId="{89A7CFFA-164F-4B04-B158-EFE06CB093F1}" type="sibTrans" cxnId="{CD04F7E9-BA8E-4ABB-8BBF-CE8CC8D1639F}">
      <dgm:prSet/>
      <dgm:spPr/>
      <dgm:t>
        <a:bodyPr/>
        <a:lstStyle/>
        <a:p>
          <a:endParaRPr lang="en-US"/>
        </a:p>
      </dgm:t>
    </dgm:pt>
    <dgm:pt modelId="{E28731DB-D269-4A1C-98FF-F99E7BE16DCE}">
      <dgm:prSet phldrT="[Text]"/>
      <dgm:spPr/>
      <dgm:t>
        <a:bodyPr/>
        <a:lstStyle/>
        <a:p>
          <a:r>
            <a:rPr lang="en-US" b="0" i="0" u="none" dirty="0"/>
            <a:t>Exploring and evaluating the usability, contextual accuracy, cultural bias, and use case relevance of the chatbot</a:t>
          </a:r>
          <a:r>
            <a:rPr lang="en-US" b="0" i="0" u="none" dirty="0">
              <a:sym typeface="Wingdings" panose="05000000000000000000" pitchFamily="2" charset="2"/>
            </a:rPr>
            <a:t> </a:t>
          </a:r>
          <a:r>
            <a:rPr lang="en-US" b="1" i="0" u="none" dirty="0">
              <a:solidFill>
                <a:schemeClr val="accent2"/>
              </a:solidFill>
              <a:sym typeface="Wingdings" panose="05000000000000000000" pitchFamily="2" charset="2"/>
            </a:rPr>
            <a:t>REFINE ONTOLOGY &amp; METADATA SPECIFICATION</a:t>
          </a:r>
          <a:endParaRPr lang="en-US" b="1" dirty="0">
            <a:solidFill>
              <a:schemeClr val="accent2"/>
            </a:solidFill>
          </a:endParaRPr>
        </a:p>
      </dgm:t>
    </dgm:pt>
    <dgm:pt modelId="{9053A3A4-7D00-47D2-8502-CB966C09E1D4}" type="parTrans" cxnId="{B46BFB15-6253-44F3-BDEC-A04125A833CB}">
      <dgm:prSet/>
      <dgm:spPr/>
      <dgm:t>
        <a:bodyPr/>
        <a:lstStyle/>
        <a:p>
          <a:endParaRPr lang="en-US"/>
        </a:p>
      </dgm:t>
    </dgm:pt>
    <dgm:pt modelId="{D40D6CA5-4C88-4173-A169-A403364A8341}" type="sibTrans" cxnId="{B46BFB15-6253-44F3-BDEC-A04125A833CB}">
      <dgm:prSet/>
      <dgm:spPr/>
      <dgm:t>
        <a:bodyPr/>
        <a:lstStyle/>
        <a:p>
          <a:endParaRPr lang="en-US"/>
        </a:p>
      </dgm:t>
    </dgm:pt>
    <dgm:pt modelId="{CBDA6891-7CB4-4748-B7B0-5B0934AB53AF}" type="pres">
      <dgm:prSet presAssocID="{B9BD0FBB-5AEA-46B0-A200-C21B194F2BC1}" presName="linear" presStyleCnt="0">
        <dgm:presLayoutVars>
          <dgm:animLvl val="lvl"/>
          <dgm:resizeHandles val="exact"/>
        </dgm:presLayoutVars>
      </dgm:prSet>
      <dgm:spPr/>
    </dgm:pt>
    <dgm:pt modelId="{84DC370C-632F-41DB-A856-FE27CC34EB16}" type="pres">
      <dgm:prSet presAssocID="{74991736-045A-43C8-A5E0-1F5DDB60116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C121139-1850-4BB0-8044-569D18409A98}" type="pres">
      <dgm:prSet presAssocID="{74991736-045A-43C8-A5E0-1F5DDB60116D}" presName="childText" presStyleLbl="revTx" presStyleIdx="0" presStyleCnt="3">
        <dgm:presLayoutVars>
          <dgm:bulletEnabled val="1"/>
        </dgm:presLayoutVars>
      </dgm:prSet>
      <dgm:spPr/>
    </dgm:pt>
    <dgm:pt modelId="{CF19E3F1-9FD9-4CC0-B350-0BF964D7BE5E}" type="pres">
      <dgm:prSet presAssocID="{5B12BC90-A770-4D41-9F39-BA499F2BDB4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435306-9D88-411D-AF0C-5E4B4DE8CFC0}" type="pres">
      <dgm:prSet presAssocID="{5B12BC90-A770-4D41-9F39-BA499F2BDB4F}" presName="childText" presStyleLbl="revTx" presStyleIdx="1" presStyleCnt="3">
        <dgm:presLayoutVars>
          <dgm:bulletEnabled val="1"/>
        </dgm:presLayoutVars>
      </dgm:prSet>
      <dgm:spPr/>
    </dgm:pt>
    <dgm:pt modelId="{F17D9EC5-7065-41DD-A77F-1C175A296CBE}" type="pres">
      <dgm:prSet presAssocID="{17876EFD-BFF2-464C-9F25-E5EFF04E726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4BDFF15-45A4-493F-92E2-6AF93897EE51}" type="pres">
      <dgm:prSet presAssocID="{17876EFD-BFF2-464C-9F25-E5EFF04E726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546ED00-6709-4274-A5FE-D5212E57D0AD}" srcId="{5B12BC90-A770-4D41-9F39-BA499F2BDB4F}" destId="{EE97BD21-FCB2-4757-B4C4-893B30F4C8E0}" srcOrd="0" destOrd="0" parTransId="{D49CE34A-0308-4F4C-8527-9707724C6315}" sibTransId="{1C7851DD-6D5D-4233-97FC-CB765E41E847}"/>
    <dgm:cxn modelId="{B46BFB15-6253-44F3-BDEC-A04125A833CB}" srcId="{74991736-045A-43C8-A5E0-1F5DDB60116D}" destId="{E28731DB-D269-4A1C-98FF-F99E7BE16DCE}" srcOrd="0" destOrd="0" parTransId="{9053A3A4-7D00-47D2-8502-CB966C09E1D4}" sibTransId="{D40D6CA5-4C88-4173-A169-A403364A8341}"/>
    <dgm:cxn modelId="{C8D4691D-8E39-4C81-8DDD-563F3AA2C6C0}" srcId="{B9BD0FBB-5AEA-46B0-A200-C21B194F2BC1}" destId="{17876EFD-BFF2-464C-9F25-E5EFF04E726E}" srcOrd="2" destOrd="0" parTransId="{72DF45D7-9F96-4CCD-A8F3-46FFE2058C83}" sibTransId="{596544AA-381C-4195-8B78-A3B161D3E4E0}"/>
    <dgm:cxn modelId="{0DBFC925-3520-462F-B32A-26CAEBAEB3BB}" type="presOf" srcId="{74991736-045A-43C8-A5E0-1F5DDB60116D}" destId="{84DC370C-632F-41DB-A856-FE27CC34EB16}" srcOrd="0" destOrd="0" presId="urn:microsoft.com/office/officeart/2005/8/layout/vList2"/>
    <dgm:cxn modelId="{97634C2E-67B4-406A-91DE-2ED05BC5CA26}" type="presOf" srcId="{17876EFD-BFF2-464C-9F25-E5EFF04E726E}" destId="{F17D9EC5-7065-41DD-A77F-1C175A296CBE}" srcOrd="0" destOrd="0" presId="urn:microsoft.com/office/officeart/2005/8/layout/vList2"/>
    <dgm:cxn modelId="{F18DC25E-CC40-498C-ADF4-1BA1D2F2E5A9}" type="presOf" srcId="{B9BD0FBB-5AEA-46B0-A200-C21B194F2BC1}" destId="{CBDA6891-7CB4-4748-B7B0-5B0934AB53AF}" srcOrd="0" destOrd="0" presId="urn:microsoft.com/office/officeart/2005/8/layout/vList2"/>
    <dgm:cxn modelId="{8322F464-4781-4473-84D6-F4C70C5AE089}" type="presOf" srcId="{E28731DB-D269-4A1C-98FF-F99E7BE16DCE}" destId="{AC121139-1850-4BB0-8044-569D18409A98}" srcOrd="0" destOrd="0" presId="urn:microsoft.com/office/officeart/2005/8/layout/vList2"/>
    <dgm:cxn modelId="{B598DD47-B3DE-4C5D-AF23-C13E07840178}" type="presOf" srcId="{5B12BC90-A770-4D41-9F39-BA499F2BDB4F}" destId="{CF19E3F1-9FD9-4CC0-B350-0BF964D7BE5E}" srcOrd="0" destOrd="0" presId="urn:microsoft.com/office/officeart/2005/8/layout/vList2"/>
    <dgm:cxn modelId="{E02C994F-0D72-4434-8513-0F69622570B8}" srcId="{17876EFD-BFF2-464C-9F25-E5EFF04E726E}" destId="{B5D4D1DA-A337-4A6A-9B14-7B5AB0527509}" srcOrd="1" destOrd="0" parTransId="{5808E083-2DD5-48F5-847E-DE705B53F9B7}" sibTransId="{F5B143B9-5E10-4CE8-BA0C-0D64380E3FFF}"/>
    <dgm:cxn modelId="{09414752-BDB8-492B-A186-58A7FEB76391}" type="presOf" srcId="{F52964BA-B4FC-4B65-8789-33581F185A5B}" destId="{C4BDFF15-45A4-493F-92E2-6AF93897EE51}" srcOrd="0" destOrd="0" presId="urn:microsoft.com/office/officeart/2005/8/layout/vList2"/>
    <dgm:cxn modelId="{C3CD1894-9741-427C-8882-92A758E7FE13}" srcId="{17876EFD-BFF2-464C-9F25-E5EFF04E726E}" destId="{F52964BA-B4FC-4B65-8789-33581F185A5B}" srcOrd="0" destOrd="0" parTransId="{152BDE41-47CB-4049-B1CE-854F04AA660B}" sibTransId="{F0E2C5AC-2185-4DD8-987C-19298740023F}"/>
    <dgm:cxn modelId="{49E90CB0-4D34-4FF4-A2C5-EB4F51078627}" type="presOf" srcId="{EE97BD21-FCB2-4757-B4C4-893B30F4C8E0}" destId="{59435306-9D88-411D-AF0C-5E4B4DE8CFC0}" srcOrd="0" destOrd="0" presId="urn:microsoft.com/office/officeart/2005/8/layout/vList2"/>
    <dgm:cxn modelId="{FF732ADE-49CF-4526-B561-91422147E4E3}" srcId="{B9BD0FBB-5AEA-46B0-A200-C21B194F2BC1}" destId="{5B12BC90-A770-4D41-9F39-BA499F2BDB4F}" srcOrd="1" destOrd="0" parTransId="{0CA93986-3FED-4178-9DB4-A5715100FA70}" sibTransId="{F8A2BEA2-D113-4F44-98A9-46E8D20FD649}"/>
    <dgm:cxn modelId="{CD04F7E9-BA8E-4ABB-8BBF-CE8CC8D1639F}" srcId="{B9BD0FBB-5AEA-46B0-A200-C21B194F2BC1}" destId="{74991736-045A-43C8-A5E0-1F5DDB60116D}" srcOrd="0" destOrd="0" parTransId="{32D18E08-24CE-48AE-8487-8F611A53B58B}" sibTransId="{89A7CFFA-164F-4B04-B158-EFE06CB093F1}"/>
    <dgm:cxn modelId="{C984CDF0-D162-4F94-8A8B-8E9BADC1DCF3}" type="presOf" srcId="{B5D4D1DA-A337-4A6A-9B14-7B5AB0527509}" destId="{C4BDFF15-45A4-493F-92E2-6AF93897EE51}" srcOrd="0" destOrd="1" presId="urn:microsoft.com/office/officeart/2005/8/layout/vList2"/>
    <dgm:cxn modelId="{7F5D097C-E03F-4C12-8344-A383BD177046}" type="presParOf" srcId="{CBDA6891-7CB4-4748-B7B0-5B0934AB53AF}" destId="{84DC370C-632F-41DB-A856-FE27CC34EB16}" srcOrd="0" destOrd="0" presId="urn:microsoft.com/office/officeart/2005/8/layout/vList2"/>
    <dgm:cxn modelId="{0418C2F8-C310-4E9A-971C-9A64B2E69B35}" type="presParOf" srcId="{CBDA6891-7CB4-4748-B7B0-5B0934AB53AF}" destId="{AC121139-1850-4BB0-8044-569D18409A98}" srcOrd="1" destOrd="0" presId="urn:microsoft.com/office/officeart/2005/8/layout/vList2"/>
    <dgm:cxn modelId="{A248B438-7F26-461C-91DE-41487402477C}" type="presParOf" srcId="{CBDA6891-7CB4-4748-B7B0-5B0934AB53AF}" destId="{CF19E3F1-9FD9-4CC0-B350-0BF964D7BE5E}" srcOrd="2" destOrd="0" presId="urn:microsoft.com/office/officeart/2005/8/layout/vList2"/>
    <dgm:cxn modelId="{81BD6DA1-879B-48D1-9242-05E8538CCF88}" type="presParOf" srcId="{CBDA6891-7CB4-4748-B7B0-5B0934AB53AF}" destId="{59435306-9D88-411D-AF0C-5E4B4DE8CFC0}" srcOrd="3" destOrd="0" presId="urn:microsoft.com/office/officeart/2005/8/layout/vList2"/>
    <dgm:cxn modelId="{3F13A22F-A303-4ACC-AA2F-BBE0D4F2F677}" type="presParOf" srcId="{CBDA6891-7CB4-4748-B7B0-5B0934AB53AF}" destId="{F17D9EC5-7065-41DD-A77F-1C175A296CBE}" srcOrd="4" destOrd="0" presId="urn:microsoft.com/office/officeart/2005/8/layout/vList2"/>
    <dgm:cxn modelId="{6B6B74B0-AC6B-4844-9C74-FAFDACE2DC34}" type="presParOf" srcId="{CBDA6891-7CB4-4748-B7B0-5B0934AB53AF}" destId="{C4BDFF15-45A4-493F-92E2-6AF93897EE5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BC238-6942-4B25-A92F-8254DE889E62}">
      <dsp:nvSpPr>
        <dsp:cNvPr id="0" name=""/>
        <dsp:cNvSpPr/>
      </dsp:nvSpPr>
      <dsp:spPr>
        <a:xfrm>
          <a:off x="1513114" y="61232"/>
          <a:ext cx="2939142" cy="29391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Computational Thinking</a:t>
          </a:r>
        </a:p>
      </dsp:txBody>
      <dsp:txXfrm>
        <a:off x="1904999" y="575582"/>
        <a:ext cx="2155371" cy="1322614"/>
      </dsp:txXfrm>
    </dsp:sp>
    <dsp:sp modelId="{2AEB2C24-4BD7-4AC4-B7B8-51128FA6BCD1}">
      <dsp:nvSpPr>
        <dsp:cNvPr id="0" name=""/>
        <dsp:cNvSpPr/>
      </dsp:nvSpPr>
      <dsp:spPr>
        <a:xfrm>
          <a:off x="2573654" y="1898196"/>
          <a:ext cx="2939142" cy="29391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Data Analytic Practices</a:t>
          </a:r>
        </a:p>
      </dsp:txBody>
      <dsp:txXfrm>
        <a:off x="3472542" y="2657474"/>
        <a:ext cx="1763485" cy="1616528"/>
      </dsp:txXfrm>
    </dsp:sp>
    <dsp:sp modelId="{27002C23-FCD4-4F01-8095-5E97E4A58DC2}">
      <dsp:nvSpPr>
        <dsp:cNvPr id="0" name=""/>
        <dsp:cNvSpPr/>
      </dsp:nvSpPr>
      <dsp:spPr>
        <a:xfrm>
          <a:off x="452573" y="1898196"/>
          <a:ext cx="2939142" cy="29391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Archives Practice</a:t>
          </a:r>
        </a:p>
      </dsp:txBody>
      <dsp:txXfrm>
        <a:off x="729342" y="2657474"/>
        <a:ext cx="1763485" cy="16165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8AB1A-D69A-46DC-9508-209B3F0786E3}">
      <dsp:nvSpPr>
        <dsp:cNvPr id="0" name=""/>
        <dsp:cNvSpPr/>
      </dsp:nvSpPr>
      <dsp:spPr>
        <a:xfrm>
          <a:off x="661307" y="0"/>
          <a:ext cx="7494815" cy="2673260"/>
        </a:xfrm>
        <a:prstGeom prst="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tint val="4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tint val="4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8443DA7-44CD-4C68-AC04-209850444B7C}">
      <dsp:nvSpPr>
        <dsp:cNvPr id="0" name=""/>
        <dsp:cNvSpPr/>
      </dsp:nvSpPr>
      <dsp:spPr>
        <a:xfrm>
          <a:off x="176" y="801978"/>
          <a:ext cx="1395962" cy="106930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Data Sourcing</a:t>
          </a:r>
        </a:p>
      </dsp:txBody>
      <dsp:txXfrm>
        <a:off x="52375" y="854177"/>
        <a:ext cx="1291564" cy="964906"/>
      </dsp:txXfrm>
    </dsp:sp>
    <dsp:sp modelId="{27EBE50F-8918-482C-BB13-A2D9754984E1}">
      <dsp:nvSpPr>
        <dsp:cNvPr id="0" name=""/>
        <dsp:cNvSpPr/>
      </dsp:nvSpPr>
      <dsp:spPr>
        <a:xfrm>
          <a:off x="1484399" y="801978"/>
          <a:ext cx="1395962" cy="1069304"/>
        </a:xfrm>
        <a:prstGeom prst="roundRect">
          <a:avLst/>
        </a:prstGeom>
        <a:gradFill rotWithShape="0">
          <a:gsLst>
            <a:gs pos="0">
              <a:schemeClr val="accent5">
                <a:hueOff val="471357"/>
                <a:satOff val="-2254"/>
                <a:lumOff val="2471"/>
                <a:alphaOff val="0"/>
                <a:shade val="85000"/>
                <a:satMod val="130000"/>
              </a:schemeClr>
            </a:gs>
            <a:gs pos="34000">
              <a:schemeClr val="accent5">
                <a:hueOff val="471357"/>
                <a:satOff val="-2254"/>
                <a:lumOff val="2471"/>
                <a:alphaOff val="0"/>
                <a:shade val="87000"/>
                <a:satMod val="125000"/>
              </a:schemeClr>
            </a:gs>
            <a:gs pos="70000">
              <a:schemeClr val="accent5">
                <a:hueOff val="471357"/>
                <a:satOff val="-2254"/>
                <a:lumOff val="247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471357"/>
                <a:satOff val="-2254"/>
                <a:lumOff val="247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Data Mining</a:t>
          </a:r>
        </a:p>
      </dsp:txBody>
      <dsp:txXfrm>
        <a:off x="1536598" y="854177"/>
        <a:ext cx="1291564" cy="964906"/>
      </dsp:txXfrm>
    </dsp:sp>
    <dsp:sp modelId="{DFD3767C-DA88-4D83-8115-B6BC8DDAF508}">
      <dsp:nvSpPr>
        <dsp:cNvPr id="0" name=""/>
        <dsp:cNvSpPr/>
      </dsp:nvSpPr>
      <dsp:spPr>
        <a:xfrm>
          <a:off x="2937609" y="801978"/>
          <a:ext cx="1395962" cy="1069304"/>
        </a:xfrm>
        <a:prstGeom prst="roundRect">
          <a:avLst/>
        </a:prstGeom>
        <a:gradFill rotWithShape="0">
          <a:gsLst>
            <a:gs pos="0">
              <a:schemeClr val="accent5">
                <a:hueOff val="942713"/>
                <a:satOff val="-4508"/>
                <a:lumOff val="4941"/>
                <a:alphaOff val="0"/>
                <a:shade val="85000"/>
                <a:satMod val="130000"/>
              </a:schemeClr>
            </a:gs>
            <a:gs pos="34000">
              <a:schemeClr val="accent5">
                <a:hueOff val="942713"/>
                <a:satOff val="-4508"/>
                <a:lumOff val="4941"/>
                <a:alphaOff val="0"/>
                <a:shade val="87000"/>
                <a:satMod val="125000"/>
              </a:schemeClr>
            </a:gs>
            <a:gs pos="70000">
              <a:schemeClr val="accent5">
                <a:hueOff val="942713"/>
                <a:satOff val="-4508"/>
                <a:lumOff val="494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942713"/>
                <a:satOff val="-4508"/>
                <a:lumOff val="494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Data Cleaning</a:t>
          </a:r>
        </a:p>
      </dsp:txBody>
      <dsp:txXfrm>
        <a:off x="2989808" y="854177"/>
        <a:ext cx="1291564" cy="964906"/>
      </dsp:txXfrm>
    </dsp:sp>
    <dsp:sp modelId="{DFE59223-5A61-4A6F-8EBA-FF3970252099}">
      <dsp:nvSpPr>
        <dsp:cNvPr id="0" name=""/>
        <dsp:cNvSpPr/>
      </dsp:nvSpPr>
      <dsp:spPr>
        <a:xfrm>
          <a:off x="4452845" y="801978"/>
          <a:ext cx="1395962" cy="1069304"/>
        </a:xfrm>
        <a:prstGeom prst="roundRect">
          <a:avLst/>
        </a:prstGeom>
        <a:gradFill rotWithShape="0">
          <a:gsLst>
            <a:gs pos="0">
              <a:schemeClr val="accent5">
                <a:hueOff val="1414070"/>
                <a:satOff val="-6762"/>
                <a:lumOff val="7412"/>
                <a:alphaOff val="0"/>
                <a:shade val="85000"/>
                <a:satMod val="130000"/>
              </a:schemeClr>
            </a:gs>
            <a:gs pos="34000">
              <a:schemeClr val="accent5">
                <a:hueOff val="1414070"/>
                <a:satOff val="-6762"/>
                <a:lumOff val="7412"/>
                <a:alphaOff val="0"/>
                <a:shade val="87000"/>
                <a:satMod val="125000"/>
              </a:schemeClr>
            </a:gs>
            <a:gs pos="70000">
              <a:schemeClr val="accent5">
                <a:hueOff val="1414070"/>
                <a:satOff val="-6762"/>
                <a:lumOff val="7412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414070"/>
                <a:satOff val="-6762"/>
                <a:lumOff val="7412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Data Filtering and Extraction</a:t>
          </a:r>
        </a:p>
      </dsp:txBody>
      <dsp:txXfrm>
        <a:off x="4505044" y="854177"/>
        <a:ext cx="1291564" cy="964906"/>
      </dsp:txXfrm>
    </dsp:sp>
    <dsp:sp modelId="{1A8B688E-80D2-47FA-9B6A-B12EA21AF311}">
      <dsp:nvSpPr>
        <dsp:cNvPr id="0" name=""/>
        <dsp:cNvSpPr/>
      </dsp:nvSpPr>
      <dsp:spPr>
        <a:xfrm>
          <a:off x="5937068" y="801978"/>
          <a:ext cx="1395962" cy="1069304"/>
        </a:xfrm>
        <a:prstGeom prst="roundRect">
          <a:avLst/>
        </a:prstGeom>
        <a:gradFill rotWithShape="0">
          <a:gsLst>
            <a:gs pos="0">
              <a:schemeClr val="accent5">
                <a:hueOff val="1885427"/>
                <a:satOff val="-9016"/>
                <a:lumOff val="9882"/>
                <a:alphaOff val="0"/>
                <a:shade val="85000"/>
                <a:satMod val="130000"/>
              </a:schemeClr>
            </a:gs>
            <a:gs pos="34000">
              <a:schemeClr val="accent5">
                <a:hueOff val="1885427"/>
                <a:satOff val="-9016"/>
                <a:lumOff val="9882"/>
                <a:alphaOff val="0"/>
                <a:shade val="87000"/>
                <a:satMod val="125000"/>
              </a:schemeClr>
            </a:gs>
            <a:gs pos="70000">
              <a:schemeClr val="accent5">
                <a:hueOff val="1885427"/>
                <a:satOff val="-9016"/>
                <a:lumOff val="9882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885427"/>
                <a:satOff val="-9016"/>
                <a:lumOff val="9882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Exploratory Analytics &amp;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Visualization</a:t>
          </a:r>
        </a:p>
      </dsp:txBody>
      <dsp:txXfrm>
        <a:off x="5989267" y="854177"/>
        <a:ext cx="1291564" cy="964906"/>
      </dsp:txXfrm>
    </dsp:sp>
    <dsp:sp modelId="{F90A2161-45EB-4379-932A-5C745C3EB620}">
      <dsp:nvSpPr>
        <dsp:cNvPr id="0" name=""/>
        <dsp:cNvSpPr/>
      </dsp:nvSpPr>
      <dsp:spPr>
        <a:xfrm>
          <a:off x="7421290" y="801978"/>
          <a:ext cx="1395962" cy="1069304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shade val="85000"/>
                <a:satMod val="130000"/>
              </a:schemeClr>
            </a:gs>
            <a:gs pos="34000">
              <a:schemeClr val="accent5">
                <a:hueOff val="2356783"/>
                <a:satOff val="-11270"/>
                <a:lumOff val="12353"/>
                <a:alphaOff val="0"/>
                <a:shade val="87000"/>
                <a:satMod val="125000"/>
              </a:schemeClr>
            </a:gs>
            <a:gs pos="70000">
              <a:schemeClr val="accent5">
                <a:hueOff val="2356783"/>
                <a:satOff val="-11270"/>
                <a:lumOff val="1235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Modeling &amp; Simulation </a:t>
          </a:r>
        </a:p>
      </dsp:txBody>
      <dsp:txXfrm>
        <a:off x="7473489" y="854177"/>
        <a:ext cx="1291564" cy="964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2EC2A-3371-4E6A-9E4F-F91206D2E709}">
      <dsp:nvSpPr>
        <dsp:cNvPr id="0" name=""/>
        <dsp:cNvSpPr/>
      </dsp:nvSpPr>
      <dsp:spPr>
        <a:xfrm>
          <a:off x="0" y="0"/>
          <a:ext cx="5212757" cy="8851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Foundational CT explorations</a:t>
          </a:r>
        </a:p>
      </dsp:txBody>
      <dsp:txXfrm>
        <a:off x="25925" y="25925"/>
        <a:ext cx="4182828" cy="833289"/>
      </dsp:txXfrm>
    </dsp:sp>
    <dsp:sp modelId="{DF957B13-F5B5-45E6-9FB2-155FC21FA111}">
      <dsp:nvSpPr>
        <dsp:cNvPr id="0" name=""/>
        <dsp:cNvSpPr/>
      </dsp:nvSpPr>
      <dsp:spPr>
        <a:xfrm>
          <a:off x="436568" y="1046073"/>
          <a:ext cx="5212757" cy="8851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Specialized CT application</a:t>
          </a:r>
        </a:p>
      </dsp:txBody>
      <dsp:txXfrm>
        <a:off x="462493" y="1071998"/>
        <a:ext cx="4148998" cy="833289"/>
      </dsp:txXfrm>
    </dsp:sp>
    <dsp:sp modelId="{501F6B5F-968D-4CCB-A318-36450D9066E0}">
      <dsp:nvSpPr>
        <dsp:cNvPr id="0" name=""/>
        <dsp:cNvSpPr/>
      </dsp:nvSpPr>
      <dsp:spPr>
        <a:xfrm>
          <a:off x="866620" y="2092147"/>
          <a:ext cx="5212757" cy="8851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Gen AI Technical exploration </a:t>
          </a:r>
        </a:p>
      </dsp:txBody>
      <dsp:txXfrm>
        <a:off x="892545" y="2118072"/>
        <a:ext cx="4155514" cy="833289"/>
      </dsp:txXfrm>
    </dsp:sp>
    <dsp:sp modelId="{A2D45983-5275-4907-B498-863049C1A6F2}">
      <dsp:nvSpPr>
        <dsp:cNvPr id="0" name=""/>
        <dsp:cNvSpPr/>
      </dsp:nvSpPr>
      <dsp:spPr>
        <a:xfrm>
          <a:off x="1283745" y="3138220"/>
          <a:ext cx="5212757" cy="8851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Stakeholder participation and gen AI</a:t>
          </a:r>
        </a:p>
      </dsp:txBody>
      <dsp:txXfrm>
        <a:off x="1309670" y="3164145"/>
        <a:ext cx="4148998" cy="833289"/>
      </dsp:txXfrm>
    </dsp:sp>
    <dsp:sp modelId="{8EBB120D-066C-4148-814A-313034183F2D}">
      <dsp:nvSpPr>
        <dsp:cNvPr id="0" name=""/>
        <dsp:cNvSpPr/>
      </dsp:nvSpPr>
      <dsp:spPr>
        <a:xfrm>
          <a:off x="4637417" y="677936"/>
          <a:ext cx="575340" cy="5753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766869" y="677936"/>
        <a:ext cx="316437" cy="432943"/>
      </dsp:txXfrm>
    </dsp:sp>
    <dsp:sp modelId="{A333E6F8-DE6E-4FA6-87A9-98B9C3F78F39}">
      <dsp:nvSpPr>
        <dsp:cNvPr id="0" name=""/>
        <dsp:cNvSpPr/>
      </dsp:nvSpPr>
      <dsp:spPr>
        <a:xfrm>
          <a:off x="5073985" y="1724009"/>
          <a:ext cx="575340" cy="57534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5203437" y="1724009"/>
        <a:ext cx="316437" cy="432943"/>
      </dsp:txXfrm>
    </dsp:sp>
    <dsp:sp modelId="{78B3ACBD-9CC8-42CF-AB84-FC20D59A5EC4}">
      <dsp:nvSpPr>
        <dsp:cNvPr id="0" name=""/>
        <dsp:cNvSpPr/>
      </dsp:nvSpPr>
      <dsp:spPr>
        <a:xfrm>
          <a:off x="5504038" y="2770083"/>
          <a:ext cx="575340" cy="57534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5633490" y="2770083"/>
        <a:ext cx="316437" cy="4329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EA51A-F3C4-41FB-A97F-281BDEC778BE}">
      <dsp:nvSpPr>
        <dsp:cNvPr id="0" name=""/>
        <dsp:cNvSpPr/>
      </dsp:nvSpPr>
      <dsp:spPr>
        <a:xfrm>
          <a:off x="1716683" y="2229198"/>
          <a:ext cx="1583425" cy="15834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Stakeholder Participation</a:t>
          </a:r>
        </a:p>
      </dsp:txBody>
      <dsp:txXfrm>
        <a:off x="1948570" y="2461085"/>
        <a:ext cx="1119651" cy="1119651"/>
      </dsp:txXfrm>
    </dsp:sp>
    <dsp:sp modelId="{6C7233ED-7F54-4D7C-A63C-458EBB40693B}">
      <dsp:nvSpPr>
        <dsp:cNvPr id="0" name=""/>
        <dsp:cNvSpPr/>
      </dsp:nvSpPr>
      <dsp:spPr>
        <a:xfrm rot="12900000">
          <a:off x="637468" y="1932312"/>
          <a:ext cx="1276984" cy="45127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0A8ED-0CDB-4D0F-8922-A2477DD4A9BA}">
      <dsp:nvSpPr>
        <dsp:cNvPr id="0" name=""/>
        <dsp:cNvSpPr/>
      </dsp:nvSpPr>
      <dsp:spPr>
        <a:xfrm>
          <a:off x="811" y="1190024"/>
          <a:ext cx="1504254" cy="12034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Pre-processing </a:t>
          </a:r>
        </a:p>
      </dsp:txBody>
      <dsp:txXfrm>
        <a:off x="36057" y="1225270"/>
        <a:ext cx="1433762" cy="1132911"/>
      </dsp:txXfrm>
    </dsp:sp>
    <dsp:sp modelId="{96CA516C-6E42-40D2-8BF3-F0973EAC4271}">
      <dsp:nvSpPr>
        <dsp:cNvPr id="0" name=""/>
        <dsp:cNvSpPr/>
      </dsp:nvSpPr>
      <dsp:spPr>
        <a:xfrm rot="16200000">
          <a:off x="1869904" y="1290746"/>
          <a:ext cx="1276984" cy="45127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73B00-6546-4836-91E6-B481C9328095}">
      <dsp:nvSpPr>
        <dsp:cNvPr id="0" name=""/>
        <dsp:cNvSpPr/>
      </dsp:nvSpPr>
      <dsp:spPr>
        <a:xfrm>
          <a:off x="1756269" y="276190"/>
          <a:ext cx="1504254" cy="12034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Context</a:t>
          </a:r>
        </a:p>
      </dsp:txBody>
      <dsp:txXfrm>
        <a:off x="1791515" y="311436"/>
        <a:ext cx="1433762" cy="1132911"/>
      </dsp:txXfrm>
    </dsp:sp>
    <dsp:sp modelId="{EC517D02-3EF8-45EC-AF19-55D97DAC72D4}">
      <dsp:nvSpPr>
        <dsp:cNvPr id="0" name=""/>
        <dsp:cNvSpPr/>
      </dsp:nvSpPr>
      <dsp:spPr>
        <a:xfrm rot="19500000">
          <a:off x="3102340" y="1932312"/>
          <a:ext cx="1276984" cy="45127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E1745-D21F-4ACA-AA1A-19604B0B2A43}">
      <dsp:nvSpPr>
        <dsp:cNvPr id="0" name=""/>
        <dsp:cNvSpPr/>
      </dsp:nvSpPr>
      <dsp:spPr>
        <a:xfrm>
          <a:off x="3511727" y="1190024"/>
          <a:ext cx="1504254" cy="12034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Trustworthiness</a:t>
          </a:r>
        </a:p>
      </dsp:txBody>
      <dsp:txXfrm>
        <a:off x="3546973" y="1225270"/>
        <a:ext cx="1433762" cy="11329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54195-0F83-4B4C-B7EC-75BB0D59C99F}">
      <dsp:nvSpPr>
        <dsp:cNvPr id="0" name=""/>
        <dsp:cNvSpPr/>
      </dsp:nvSpPr>
      <dsp:spPr>
        <a:xfrm>
          <a:off x="0" y="0"/>
          <a:ext cx="10930270" cy="64759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u="none" kern="1200" dirty="0"/>
            <a:t>Phase 1:</a:t>
          </a:r>
          <a:r>
            <a:rPr lang="en-US" sz="2700" b="0" i="0" u="none" kern="1200" dirty="0"/>
            <a:t> GPT Selection &amp; Focus Group Input for Model Design</a:t>
          </a:r>
          <a:endParaRPr lang="en-US" sz="2700" kern="1200" dirty="0"/>
        </a:p>
      </dsp:txBody>
      <dsp:txXfrm>
        <a:off x="31613" y="31613"/>
        <a:ext cx="10867044" cy="584369"/>
      </dsp:txXfrm>
    </dsp:sp>
    <dsp:sp modelId="{F788FF5A-07ED-46D0-A0F5-D5477D30ECE1}">
      <dsp:nvSpPr>
        <dsp:cNvPr id="0" name=""/>
        <dsp:cNvSpPr/>
      </dsp:nvSpPr>
      <dsp:spPr>
        <a:xfrm>
          <a:off x="0" y="655085"/>
          <a:ext cx="10930270" cy="950130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36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0" i="0" u="none" kern="1200" dirty="0"/>
            <a:t>Capture user expectations of usability and benefits; establish baselines for risks or vulnerabilities (e.g. racial or gender bias, historical or cultural inaccuracies, privacy, etc.)  </a:t>
          </a:r>
          <a:r>
            <a:rPr lang="en-US" sz="2100" b="0" i="0" u="none" kern="1200" dirty="0">
              <a:sym typeface="Wingdings" panose="05000000000000000000" pitchFamily="2" charset="2"/>
            </a:rPr>
            <a:t></a:t>
          </a:r>
          <a:r>
            <a:rPr lang="en-US" sz="2100" b="0" i="0" u="none" kern="1200" dirty="0"/>
            <a:t> </a:t>
          </a:r>
          <a:r>
            <a:rPr lang="en-US" sz="2100" b="1" i="0" u="none" kern="1200" dirty="0">
              <a:solidFill>
                <a:schemeClr val="accent2"/>
              </a:solidFill>
            </a:rPr>
            <a:t>ONTOLOGY DEVELOPMENT/SPECIFICATION</a:t>
          </a:r>
          <a:endParaRPr lang="en-US" sz="2100" b="1" kern="1200" dirty="0">
            <a:solidFill>
              <a:schemeClr val="accent2"/>
            </a:solidFill>
          </a:endParaRPr>
        </a:p>
      </dsp:txBody>
      <dsp:txXfrm>
        <a:off x="0" y="655085"/>
        <a:ext cx="10930270" cy="9501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3D697-B635-4488-A3BC-84D67AE530C2}">
      <dsp:nvSpPr>
        <dsp:cNvPr id="0" name=""/>
        <dsp:cNvSpPr/>
      </dsp:nvSpPr>
      <dsp:spPr>
        <a:xfrm>
          <a:off x="0" y="436328"/>
          <a:ext cx="1890629" cy="11343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User/User Role</a:t>
          </a:r>
        </a:p>
      </dsp:txBody>
      <dsp:txXfrm>
        <a:off x="0" y="436328"/>
        <a:ext cx="1890629" cy="1134377"/>
      </dsp:txXfrm>
    </dsp:sp>
    <dsp:sp modelId="{D37483CD-CFF8-42BE-BCB8-236CF13710E4}">
      <dsp:nvSpPr>
        <dsp:cNvPr id="0" name=""/>
        <dsp:cNvSpPr/>
      </dsp:nvSpPr>
      <dsp:spPr>
        <a:xfrm>
          <a:off x="2083184" y="438177"/>
          <a:ext cx="1890629" cy="11343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User Expectations</a:t>
          </a:r>
        </a:p>
      </dsp:txBody>
      <dsp:txXfrm>
        <a:off x="2083184" y="438177"/>
        <a:ext cx="1890629" cy="1134377"/>
      </dsp:txXfrm>
    </dsp:sp>
    <dsp:sp modelId="{66FEA0F5-C093-4FF6-856F-5DD08C0A059D}">
      <dsp:nvSpPr>
        <dsp:cNvPr id="0" name=""/>
        <dsp:cNvSpPr/>
      </dsp:nvSpPr>
      <dsp:spPr>
        <a:xfrm>
          <a:off x="4162876" y="438177"/>
          <a:ext cx="1890629" cy="11343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Use Case</a:t>
          </a:r>
        </a:p>
      </dsp:txBody>
      <dsp:txXfrm>
        <a:off x="4162876" y="438177"/>
        <a:ext cx="1890629" cy="1134377"/>
      </dsp:txXfrm>
    </dsp:sp>
    <dsp:sp modelId="{2201B02E-17F9-4377-9E45-33DE25AE1B95}">
      <dsp:nvSpPr>
        <dsp:cNvPr id="0" name=""/>
        <dsp:cNvSpPr/>
      </dsp:nvSpPr>
      <dsp:spPr>
        <a:xfrm>
          <a:off x="6242568" y="438177"/>
          <a:ext cx="1890629" cy="11343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Contextual Relevance</a:t>
          </a:r>
        </a:p>
      </dsp:txBody>
      <dsp:txXfrm>
        <a:off x="6242568" y="438177"/>
        <a:ext cx="1890629" cy="1134377"/>
      </dsp:txXfrm>
    </dsp:sp>
    <dsp:sp modelId="{09F4B6AF-C1E1-4242-B1E3-FE15646479E0}">
      <dsp:nvSpPr>
        <dsp:cNvPr id="0" name=""/>
        <dsp:cNvSpPr/>
      </dsp:nvSpPr>
      <dsp:spPr>
        <a:xfrm>
          <a:off x="8322260" y="438177"/>
          <a:ext cx="1890629" cy="11343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Anticipated Benefits</a:t>
          </a:r>
        </a:p>
      </dsp:txBody>
      <dsp:txXfrm>
        <a:off x="8322260" y="438177"/>
        <a:ext cx="1890629" cy="1134377"/>
      </dsp:txXfrm>
    </dsp:sp>
    <dsp:sp modelId="{D290A0DF-3221-469A-8C38-6851E359A92A}">
      <dsp:nvSpPr>
        <dsp:cNvPr id="0" name=""/>
        <dsp:cNvSpPr/>
      </dsp:nvSpPr>
      <dsp:spPr>
        <a:xfrm>
          <a:off x="1043338" y="1761617"/>
          <a:ext cx="1890629" cy="11343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Risks/Vulnerabilities</a:t>
          </a:r>
        </a:p>
      </dsp:txBody>
      <dsp:txXfrm>
        <a:off x="1043338" y="1761617"/>
        <a:ext cx="1890629" cy="1134377"/>
      </dsp:txXfrm>
    </dsp:sp>
    <dsp:sp modelId="{D6D22908-CF3A-45D5-832E-15BD65CCC889}">
      <dsp:nvSpPr>
        <dsp:cNvPr id="0" name=""/>
        <dsp:cNvSpPr/>
      </dsp:nvSpPr>
      <dsp:spPr>
        <a:xfrm>
          <a:off x="3123030" y="1761617"/>
          <a:ext cx="1890629" cy="11343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Usability</a:t>
          </a:r>
        </a:p>
      </dsp:txBody>
      <dsp:txXfrm>
        <a:off x="3123030" y="1761617"/>
        <a:ext cx="1890629" cy="1134377"/>
      </dsp:txXfrm>
    </dsp:sp>
    <dsp:sp modelId="{C8BE472E-76C5-4B5F-852A-FE352BBB9FAC}">
      <dsp:nvSpPr>
        <dsp:cNvPr id="0" name=""/>
        <dsp:cNvSpPr/>
      </dsp:nvSpPr>
      <dsp:spPr>
        <a:xfrm>
          <a:off x="5202722" y="1761617"/>
          <a:ext cx="1890629" cy="11343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Accesibility</a:t>
          </a:r>
          <a:endParaRPr lang="en-US" sz="1600" kern="1200" dirty="0"/>
        </a:p>
      </dsp:txBody>
      <dsp:txXfrm>
        <a:off x="5202722" y="1761617"/>
        <a:ext cx="1890629" cy="1134377"/>
      </dsp:txXfrm>
    </dsp:sp>
    <dsp:sp modelId="{0C542A1A-5BE2-4F94-A414-4BA92754AA08}">
      <dsp:nvSpPr>
        <dsp:cNvPr id="0" name=""/>
        <dsp:cNvSpPr/>
      </dsp:nvSpPr>
      <dsp:spPr>
        <a:xfrm>
          <a:off x="7282414" y="1761617"/>
          <a:ext cx="1890629" cy="11343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Interpretability</a:t>
          </a:r>
        </a:p>
      </dsp:txBody>
      <dsp:txXfrm>
        <a:off x="7282414" y="1761617"/>
        <a:ext cx="1890629" cy="11343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038E-6137-4338-B677-7607532C797E}">
      <dsp:nvSpPr>
        <dsp:cNvPr id="0" name=""/>
        <dsp:cNvSpPr/>
      </dsp:nvSpPr>
      <dsp:spPr>
        <a:xfrm>
          <a:off x="0" y="11856"/>
          <a:ext cx="1093027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u="none" kern="1200" dirty="0"/>
            <a:t>Phase 2: – Data Preparation &amp; Model Training</a:t>
          </a:r>
          <a:endParaRPr lang="en-US" sz="2200" kern="1200" dirty="0"/>
        </a:p>
      </dsp:txBody>
      <dsp:txXfrm>
        <a:off x="25759" y="37615"/>
        <a:ext cx="10878752" cy="476152"/>
      </dsp:txXfrm>
    </dsp:sp>
    <dsp:sp modelId="{CE9655C9-596E-4D32-BBF9-A7B24BFAE095}">
      <dsp:nvSpPr>
        <dsp:cNvPr id="0" name=""/>
        <dsp:cNvSpPr/>
      </dsp:nvSpPr>
      <dsp:spPr>
        <a:xfrm>
          <a:off x="0" y="539526"/>
          <a:ext cx="10930270" cy="774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3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0" i="0" u="none" kern="1200" dirty="0"/>
            <a:t> Explore operationalization of focus group expectations and concerns as metadata, features, or functionality to be used in the initial data preparation and/or model training</a:t>
          </a:r>
          <a:r>
            <a:rPr lang="en-US" sz="1700" b="0" i="0" u="none" kern="1200"/>
            <a:t>. </a:t>
          </a:r>
          <a:r>
            <a:rPr lang="en-US" sz="1700" b="0" i="0" u="none" kern="1200">
              <a:solidFill>
                <a:schemeClr val="accent2"/>
              </a:solidFill>
              <a:sym typeface="Wingdings" panose="05000000000000000000" pitchFamily="2" charset="2"/>
            </a:rPr>
            <a:t></a:t>
          </a:r>
          <a:r>
            <a:rPr lang="en-US" sz="1700" b="1" i="0" u="none" kern="1200">
              <a:solidFill>
                <a:schemeClr val="accent2"/>
              </a:solidFill>
              <a:sym typeface="Wingdings" panose="05000000000000000000" pitchFamily="2" charset="2"/>
            </a:rPr>
            <a:t>METADATA SPECIFICATION &amp; USE IN PRE-PROCESSING FOR AI-READINESS</a:t>
          </a:r>
          <a:endParaRPr lang="en-US" sz="1700" b="1" kern="1200" dirty="0">
            <a:solidFill>
              <a:schemeClr val="accent2"/>
            </a:solidFill>
          </a:endParaRPr>
        </a:p>
      </dsp:txBody>
      <dsp:txXfrm>
        <a:off x="0" y="539526"/>
        <a:ext cx="10930270" cy="7741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C370C-632F-41DB-A856-FE27CC34EB16}">
      <dsp:nvSpPr>
        <dsp:cNvPr id="0" name=""/>
        <dsp:cNvSpPr/>
      </dsp:nvSpPr>
      <dsp:spPr>
        <a:xfrm>
          <a:off x="0" y="417"/>
          <a:ext cx="11164895" cy="6236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u="none" kern="1200" dirty="0"/>
            <a:t>Phase 3: Focus Group Working Meeting </a:t>
          </a:r>
          <a:endParaRPr lang="en-US" sz="2600" kern="1200" dirty="0"/>
        </a:p>
      </dsp:txBody>
      <dsp:txXfrm>
        <a:off x="30442" y="30859"/>
        <a:ext cx="11104011" cy="562726"/>
      </dsp:txXfrm>
    </dsp:sp>
    <dsp:sp modelId="{AC121139-1850-4BB0-8044-569D18409A98}">
      <dsp:nvSpPr>
        <dsp:cNvPr id="0" name=""/>
        <dsp:cNvSpPr/>
      </dsp:nvSpPr>
      <dsp:spPr>
        <a:xfrm>
          <a:off x="0" y="624027"/>
          <a:ext cx="11164895" cy="63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8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u="none" kern="1200" dirty="0"/>
            <a:t>Exploring and evaluating the usability, contextual accuracy, cultural bias, and use case relevance of the chatbot</a:t>
          </a:r>
          <a:r>
            <a:rPr lang="en-US" sz="2000" b="0" i="0" u="none" kern="1200" dirty="0">
              <a:sym typeface="Wingdings" panose="05000000000000000000" pitchFamily="2" charset="2"/>
            </a:rPr>
            <a:t> </a:t>
          </a:r>
          <a:r>
            <a:rPr lang="en-US" sz="2000" b="1" i="0" u="none" kern="1200" dirty="0">
              <a:solidFill>
                <a:schemeClr val="accent2"/>
              </a:solidFill>
              <a:sym typeface="Wingdings" panose="05000000000000000000" pitchFamily="2" charset="2"/>
            </a:rPr>
            <a:t>REFINE ONTOLOGY &amp; METADATA SPECIFICATION</a:t>
          </a:r>
          <a:endParaRPr lang="en-US" sz="2000" b="1" kern="1200" dirty="0">
            <a:solidFill>
              <a:schemeClr val="accent2"/>
            </a:solidFill>
          </a:endParaRPr>
        </a:p>
      </dsp:txBody>
      <dsp:txXfrm>
        <a:off x="0" y="624027"/>
        <a:ext cx="11164895" cy="632385"/>
      </dsp:txXfrm>
    </dsp:sp>
    <dsp:sp modelId="{CF19E3F1-9FD9-4CC0-B350-0BF964D7BE5E}">
      <dsp:nvSpPr>
        <dsp:cNvPr id="0" name=""/>
        <dsp:cNvSpPr/>
      </dsp:nvSpPr>
      <dsp:spPr>
        <a:xfrm>
          <a:off x="0" y="1256412"/>
          <a:ext cx="11164895" cy="6236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u="none" kern="1200" dirty="0"/>
            <a:t>Phase 4: GPT Performance Analysis &amp; Re-tuning</a:t>
          </a:r>
          <a:endParaRPr lang="en-US" sz="2600" kern="1200" dirty="0"/>
        </a:p>
      </dsp:txBody>
      <dsp:txXfrm>
        <a:off x="30442" y="1286854"/>
        <a:ext cx="11104011" cy="562726"/>
      </dsp:txXfrm>
    </dsp:sp>
    <dsp:sp modelId="{59435306-9D88-411D-AF0C-5E4B4DE8CFC0}">
      <dsp:nvSpPr>
        <dsp:cNvPr id="0" name=""/>
        <dsp:cNvSpPr/>
      </dsp:nvSpPr>
      <dsp:spPr>
        <a:xfrm>
          <a:off x="0" y="1880022"/>
          <a:ext cx="11164895" cy="91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8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Targeted adaptation and retuning with respect to data annotation, metadata, model features, and model functionality, based on stakeholder feedback </a:t>
          </a:r>
          <a:r>
            <a:rPr lang="en-US" sz="2000" b="0" i="0" u="none" kern="1200" dirty="0">
              <a:sym typeface="Wingdings" panose="05000000000000000000" pitchFamily="2" charset="2"/>
            </a:rPr>
            <a:t> </a:t>
          </a:r>
          <a:r>
            <a:rPr lang="en-US" sz="2000" b="1" i="0" u="none" kern="1200" dirty="0">
              <a:solidFill>
                <a:schemeClr val="accent2"/>
              </a:solidFill>
              <a:sym typeface="Wingdings" panose="05000000000000000000" pitchFamily="2" charset="2"/>
            </a:rPr>
            <a:t>REVISED METADATA FOR DATA PROCESSING &amp; MODEL RE-TUNING</a:t>
          </a:r>
          <a:endParaRPr lang="en-US" sz="2000" b="1" kern="1200" dirty="0">
            <a:solidFill>
              <a:schemeClr val="accent2"/>
            </a:solidFill>
          </a:endParaRPr>
        </a:p>
      </dsp:txBody>
      <dsp:txXfrm>
        <a:off x="0" y="1880022"/>
        <a:ext cx="11164895" cy="914940"/>
      </dsp:txXfrm>
    </dsp:sp>
    <dsp:sp modelId="{F17D9EC5-7065-41DD-A77F-1C175A296CBE}">
      <dsp:nvSpPr>
        <dsp:cNvPr id="0" name=""/>
        <dsp:cNvSpPr/>
      </dsp:nvSpPr>
      <dsp:spPr>
        <a:xfrm>
          <a:off x="0" y="2794962"/>
          <a:ext cx="11164895" cy="6236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u="none" kern="1200" dirty="0"/>
            <a:t>Phase 5: Focus Group Working Meeting II</a:t>
          </a:r>
          <a:endParaRPr lang="en-US" sz="2600" kern="1200" dirty="0"/>
        </a:p>
      </dsp:txBody>
      <dsp:txXfrm>
        <a:off x="30442" y="2825404"/>
        <a:ext cx="11104011" cy="562726"/>
      </dsp:txXfrm>
    </dsp:sp>
    <dsp:sp modelId="{C4BDFF15-45A4-493F-92E2-6AF93897EE51}">
      <dsp:nvSpPr>
        <dsp:cNvPr id="0" name=""/>
        <dsp:cNvSpPr/>
      </dsp:nvSpPr>
      <dsp:spPr>
        <a:xfrm>
          <a:off x="0" y="3418572"/>
          <a:ext cx="11164895" cy="126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8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u="none" kern="1200" dirty="0"/>
            <a:t>Real-time evaluation of usability, contextual accuracy, bias mitigation, and use case relevance; identify technical and governance needs; areas for future research.</a:t>
          </a:r>
          <a:r>
            <a:rPr lang="en-US" sz="2000" b="1" i="0" u="none" kern="1200" dirty="0"/>
            <a:t> </a:t>
          </a:r>
          <a:r>
            <a:rPr lang="en-US" sz="2000" b="1" i="0" u="none" kern="1200" dirty="0">
              <a:sym typeface="Wingdings" panose="05000000000000000000" pitchFamily="2" charset="2"/>
            </a:rPr>
            <a:t> </a:t>
          </a:r>
          <a:r>
            <a:rPr lang="en-US" sz="2000" b="1" i="0" u="none" kern="1200" dirty="0">
              <a:solidFill>
                <a:schemeClr val="accent2"/>
              </a:solidFill>
              <a:sym typeface="Wingdings" panose="05000000000000000000" pitchFamily="2" charset="2"/>
            </a:rPr>
            <a:t>EVALUATION: PARTICIPATORY APPROACH/SPECIFICATION/TECHNICAL  </a:t>
          </a:r>
          <a:endParaRPr lang="en-US" sz="2000" kern="1200" dirty="0">
            <a:solidFill>
              <a:schemeClr val="accent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3418572"/>
        <a:ext cx="11164895" cy="1264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F6963-A8E0-47EC-A1B3-88A2CCD8AE67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42585-DCCF-4AC8-A1A4-AA915A7A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3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3ed0f7eb0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3ed0f7eb00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23ed0f7eb00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8b81aa5748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8b81aa5748_2_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94200" rIns="94200" bIns="94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1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94200" rIns="94200" bIns="94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2" name="Google Shape;36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801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602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94200" rIns="94200" bIns="942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Knowledge of legal, historical, geographical </a:t>
            </a:r>
            <a:r>
              <a:rPr lang="en-US" b="1" dirty="0"/>
              <a:t>context </a:t>
            </a:r>
            <a:r>
              <a:rPr lang="en-US" dirty="0"/>
              <a:t>had implications for selecting tools and methods, and interpreting the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Not easy to access data rich information </a:t>
            </a:r>
            <a:r>
              <a:rPr lang="en-US" dirty="0"/>
              <a:t>placed in notes fields by transcribers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Limited capacity for cross collection exploration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Able to produce </a:t>
            </a:r>
            <a:r>
              <a:rPr lang="en-US" b="1" dirty="0"/>
              <a:t>meaningful summaries and visualization </a:t>
            </a:r>
            <a:r>
              <a:rPr lang="en-US" dirty="0"/>
              <a:t>to view historical record through different 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Patterns in the data provide </a:t>
            </a:r>
            <a:r>
              <a:rPr lang="en-US" b="1" dirty="0"/>
              <a:t>new insights into effects of historical events</a:t>
            </a:r>
            <a:r>
              <a:rPr lang="en-US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1" name="Google Shape;4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0084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42585-DCCF-4AC8-A1A4-AA915A7A9D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3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94200" rIns="94200" bIns="94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6738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42585-DCCF-4AC8-A1A4-AA915A7A9D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07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676b5d76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c676b5d76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9285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c676b5d76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c676b5d76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Re-format this to put in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9400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42585-DCCF-4AC8-A1A4-AA915A7A9D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6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BA844-DEE4-C746-B0B9-DA9D9D9B4B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43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676b5d76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c676b5d76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3987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676b5d76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c676b5d76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446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94200" rIns="94200" bIns="94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42585-DCCF-4AC8-A1A4-AA915A7A9D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29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94200" rIns="94200" bIns="94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94200" rIns="94200" bIns="94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6" name="Google Shape;19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94200" rIns="94200" bIns="94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What is explicitly and implicitly contained in the data?  How is it represented --- which tools or techniques can be applied.</a:t>
            </a:r>
            <a:endParaRPr dirty="0"/>
          </a:p>
        </p:txBody>
      </p:sp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94200" rIns="94200" bIns="94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Top level view – examples of data “biographical” features and their  relevance for influencing computational decisions</a:t>
            </a:r>
            <a:endParaRPr dirty="0"/>
          </a:p>
        </p:txBody>
      </p:sp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52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9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96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Blank 1">
  <p:cSld name="Basic Blank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sldNum" idx="12"/>
          </p:nvPr>
        </p:nvSpPr>
        <p:spPr>
          <a:xfrm>
            <a:off x="10407512" y="59719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  <a:p>
            <a:pPr>
              <a:buSzPts val="1300"/>
            </a:pPr>
            <a:endParaRPr lang="en" sz="1733" b="0"/>
          </a:p>
        </p:txBody>
      </p:sp>
    </p:spTree>
    <p:extLst>
      <p:ext uri="{BB962C8B-B14F-4D97-AF65-F5344CB8AC3E}">
        <p14:creationId xmlns:p14="http://schemas.microsoft.com/office/powerpoint/2010/main" val="2385241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56C8-878F-D748-BFA8-D3F74C2F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7389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097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26795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853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80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17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4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68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38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5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0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6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23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21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2438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08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55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6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193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ntroduction">
  <p:cSld name="4_Introduc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>
            <a:spLocks noGrp="1"/>
          </p:cNvSpPr>
          <p:nvPr>
            <p:ph type="pic" idx="2"/>
          </p:nvPr>
        </p:nvSpPr>
        <p:spPr>
          <a:xfrm>
            <a:off x="0" y="0"/>
            <a:ext cx="3054096" cy="37764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39" name="Google Shape;39;p33"/>
          <p:cNvSpPr>
            <a:spLocks noGrp="1"/>
          </p:cNvSpPr>
          <p:nvPr>
            <p:ph type="pic" idx="3"/>
          </p:nvPr>
        </p:nvSpPr>
        <p:spPr>
          <a:xfrm>
            <a:off x="3054096" y="0"/>
            <a:ext cx="3054096" cy="37764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40" name="Google Shape;40;p33"/>
          <p:cNvSpPr>
            <a:spLocks noGrp="1"/>
          </p:cNvSpPr>
          <p:nvPr>
            <p:ph type="pic" idx="4"/>
          </p:nvPr>
        </p:nvSpPr>
        <p:spPr>
          <a:xfrm>
            <a:off x="6083808" y="0"/>
            <a:ext cx="3054096" cy="37764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41" name="Google Shape;41;p33"/>
          <p:cNvSpPr>
            <a:spLocks noGrp="1"/>
          </p:cNvSpPr>
          <p:nvPr>
            <p:ph type="pic" idx="5"/>
          </p:nvPr>
        </p:nvSpPr>
        <p:spPr>
          <a:xfrm>
            <a:off x="9137904" y="0"/>
            <a:ext cx="3054096" cy="37764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42" name="Google Shape;42;p33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1"/>
          </p:nvPr>
        </p:nvSpPr>
        <p:spPr>
          <a:xfrm>
            <a:off x="5262411" y="4508500"/>
            <a:ext cx="6221412" cy="156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1pPr>
            <a:lvl2pPr marL="914400" lvl="1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2pPr>
            <a:lvl3pPr marL="1371600" lvl="2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marL="1828800" lvl="3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4pPr>
            <a:lvl5pPr marL="2286000" lvl="4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55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1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7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3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0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3167207-C56E-42E3-B7EC-F9BB7DA6FC0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ECD864-C848-45D5-AF36-6B3A0305568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02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9" r:id="rId12"/>
    <p:sldLayoutId id="2147483842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87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0.tif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2.xml"/><Relationship Id="rId12" Type="http://schemas.openxmlformats.org/officeDocument/2006/relationships/hyperlink" Target="https://chartexpo.com/blog/data-visualization-guide" TargetMode="Externa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hyperlink" Target="https://www.dataentryexport.com/blog/major-benefits-outsourcing-data-conversion-services/" TargetMode="External"/><Relationship Id="rId5" Type="http://schemas.openxmlformats.org/officeDocument/2006/relationships/diagramData" Target="../diagrams/data2.xml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diagramDrawing" Target="../diagrams/drawing2.xml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s://doi.org/10.1016/j.websem.2020.100567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ls.gov/grants/available/national-leadership-grants-librarie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mailto:Lperine@umd.edu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i-collaboratory.net/cas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B587-E8EC-33B8-ECDE-E298CAEF9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4671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Achieving Double Trust: How Can Trustworthy Computational Treatments and AI Enable Trustworthy Archives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2F13C-F35F-F749-B9FD-3A6BC6E57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7952" y="3268494"/>
            <a:ext cx="6624319" cy="2998592"/>
          </a:xfrm>
        </p:spPr>
        <p:txBody>
          <a:bodyPr>
            <a:normAutofit fontScale="85000" lnSpcReduction="20000"/>
          </a:bodyPr>
          <a:lstStyle/>
          <a:p>
            <a:pPr lvl="1" fontAlgn="base">
              <a:spcBef>
                <a:spcPts val="0"/>
              </a:spcBef>
            </a:pPr>
            <a:endParaRPr lang="en-US" sz="1800" dirty="0">
              <a:solidFill>
                <a:srgbClr val="000000"/>
              </a:solidFill>
              <a:latin typeface="Aptos Display" panose="020B0004020202020204" pitchFamily="34" charset="0"/>
            </a:endParaRPr>
          </a:p>
          <a:p>
            <a:pPr lvl="1" indent="-457200" fontAlgn="base">
              <a:spcBef>
                <a:spcPts val="0"/>
              </a:spcBef>
            </a:pPr>
            <a:br>
              <a:rPr lang="en-US" sz="29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</a:br>
            <a:r>
              <a:rPr lang="en-US" sz="62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Lori A. Perine</a:t>
            </a:r>
          </a:p>
          <a:p>
            <a:pPr lvl="1" indent="-457200" fontAlgn="base">
              <a:spcBef>
                <a:spcPts val="0"/>
              </a:spcBef>
            </a:pP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AIC Research Fellow</a:t>
            </a:r>
          </a:p>
          <a:p>
            <a:pPr lvl="1" indent="-457200" fontAlgn="base">
              <a:spcBef>
                <a:spcPts val="0"/>
              </a:spcBef>
            </a:pPr>
            <a:r>
              <a:rPr lang="en-US" sz="2900" dirty="0">
                <a:solidFill>
                  <a:srgbClr val="000000"/>
                </a:solidFill>
                <a:latin typeface="Aptos Display" panose="020B0004020202020204" pitchFamily="34" charset="0"/>
              </a:rPr>
              <a:t>University of Maryland/INFO</a:t>
            </a:r>
            <a:br>
              <a:rPr lang="en-US" sz="2900" dirty="0">
                <a:solidFill>
                  <a:srgbClr val="000000"/>
                </a:solidFill>
                <a:latin typeface="Aptos Display" panose="020B0004020202020204" pitchFamily="34" charset="0"/>
              </a:rPr>
            </a:br>
            <a:br>
              <a:rPr lang="en-US" sz="29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</a:br>
            <a:r>
              <a:rPr lang="en-US" sz="29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Presented to:  </a:t>
            </a:r>
            <a:r>
              <a:rPr lang="en-US" sz="29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SAA Archives*Records</a:t>
            </a:r>
            <a:br>
              <a:rPr lang="en-US" sz="29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</a:br>
            <a:r>
              <a:rPr lang="en-US" sz="29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Chicago, IL </a:t>
            </a:r>
          </a:p>
          <a:p>
            <a:pPr lvl="1" indent="-457200" fontAlgn="base">
              <a:spcBef>
                <a:spcPts val="0"/>
              </a:spcBef>
            </a:pPr>
            <a:r>
              <a:rPr lang="en-US" sz="2900" dirty="0">
                <a:solidFill>
                  <a:srgbClr val="000000"/>
                </a:solidFill>
                <a:latin typeface="Aptos Display" panose="020B0004020202020204" pitchFamily="34" charset="0"/>
              </a:rPr>
              <a:t>August 17,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CBBA1-808E-6F90-EC1A-C4A3F892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72" y="5079816"/>
            <a:ext cx="846802" cy="846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5E3A62-C04E-9BDB-86D6-C4FEF9D32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3390900"/>
            <a:ext cx="76200" cy="76200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D63D3E79-ED21-7878-4546-8DC02999F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28" y="5260052"/>
            <a:ext cx="3057900" cy="846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B1D73A-DFFA-4D1B-A442-3BDEBD8B2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74" y="5152710"/>
            <a:ext cx="1412240" cy="773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AE329-5554-CB29-52AC-2A4A1BA9E2D5}"/>
              </a:ext>
            </a:extLst>
          </p:cNvPr>
          <p:cNvSpPr txBox="1"/>
          <p:nvPr/>
        </p:nvSpPr>
        <p:spPr>
          <a:xfrm>
            <a:off x="8682734" y="3736938"/>
            <a:ext cx="350926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remote contributions by collaborator:</a:t>
            </a:r>
            <a:br>
              <a:rPr lang="en-US" dirty="0"/>
            </a:b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R.K.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Gnanasekaran</a:t>
            </a: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INFO/UMD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21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A151C9-8838-84B4-A673-D5F855EC7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91" y="1025501"/>
            <a:ext cx="2337788" cy="1877106"/>
          </a:xfrm>
          <a:prstGeom prst="rect">
            <a:avLst/>
          </a:prstGeom>
        </p:spPr>
      </p:pic>
      <p:sp>
        <p:nvSpPr>
          <p:cNvPr id="165" name="Google Shape;165;p11"/>
          <p:cNvSpPr txBox="1">
            <a:spLocks noGrp="1"/>
          </p:cNvSpPr>
          <p:nvPr>
            <p:ph type="title" idx="4294967295"/>
          </p:nvPr>
        </p:nvSpPr>
        <p:spPr>
          <a:xfrm>
            <a:off x="2474105" y="177370"/>
            <a:ext cx="6488859" cy="907173"/>
          </a:xfrm>
          <a:prstGeom prst="rect">
            <a:avLst/>
          </a:prstGeom>
          <a:noFill/>
          <a:ln>
            <a:solidFill>
              <a:schemeClr val="tx2">
                <a:lumMod val="10000"/>
                <a:lumOff val="90000"/>
              </a:schemeClr>
            </a:solidFill>
          </a:ln>
        </p:spPr>
        <p:txBody>
          <a:bodyPr spcFirstLastPara="1" vert="horz" lIns="91433" tIns="91433" rIns="91433" bIns="91433" rtlCol="0" anchorCtr="0">
            <a:noAutofit/>
          </a:bodyPr>
          <a:lstStyle/>
          <a:p>
            <a:pPr>
              <a:spcBef>
                <a:spcPts val="0"/>
              </a:spcBef>
              <a:buClr>
                <a:srgbClr val="FEFEFE"/>
              </a:buClr>
              <a:buSzPts val="1100"/>
            </a:pPr>
            <a:r>
              <a:rPr lang="en-US" sz="4000" b="1" dirty="0">
                <a:solidFill>
                  <a:schemeClr val="accent3"/>
                </a:solidFill>
              </a:rPr>
              <a:t>Generic Data Science Workflow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2E50F-C30E-F1F4-FDE5-341B8937A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373" y="979714"/>
            <a:ext cx="2645228" cy="151589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036F5A4-6DEE-A07D-8EC3-BB986B410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441406"/>
              </p:ext>
            </p:extLst>
          </p:nvPr>
        </p:nvGraphicFramePr>
        <p:xfrm>
          <a:off x="1687286" y="1964054"/>
          <a:ext cx="8817430" cy="2673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CC3B9A9-9C74-46C5-ED9C-CF549FFDFA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6136" y="4085545"/>
            <a:ext cx="4004799" cy="19015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06B58E-91E8-7F84-14B2-A5DF1A3F9B42}"/>
              </a:ext>
            </a:extLst>
          </p:cNvPr>
          <p:cNvSpPr txBox="1"/>
          <p:nvPr/>
        </p:nvSpPr>
        <p:spPr>
          <a:xfrm>
            <a:off x="7750629" y="6396335"/>
            <a:ext cx="476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Illustration by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Jørgen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Stamp digitalbevaring.dk CC BY 2.5 Denmark</a:t>
            </a:r>
          </a:p>
          <a:p>
            <a:r>
              <a:rPr lang="en-US" sz="1200" dirty="0"/>
              <a:t>Images:  </a:t>
            </a:r>
            <a:r>
              <a:rPr lang="en-US" sz="1200" dirty="0">
                <a:hlinkClick r:id="rId11"/>
              </a:rPr>
              <a:t>Data Entry Export </a:t>
            </a:r>
            <a:r>
              <a:rPr lang="en-US" sz="1200" dirty="0"/>
              <a:t>and </a:t>
            </a:r>
            <a:r>
              <a:rPr lang="en-US" sz="1200" dirty="0">
                <a:hlinkClick r:id="rId12"/>
              </a:rPr>
              <a:t>Chart Expo</a:t>
            </a:r>
            <a:endParaRPr lang="en-US" sz="1200" dirty="0"/>
          </a:p>
        </p:txBody>
      </p:sp>
      <p:pic>
        <p:nvPicPr>
          <p:cNvPr id="10" name="Picture 9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17176578-2F68-AEBE-3E1A-2B0A42C94C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38" y="3985936"/>
            <a:ext cx="784678" cy="556131"/>
          </a:xfrm>
          <a:prstGeom prst="rect">
            <a:avLst/>
          </a:prstGeom>
        </p:spPr>
      </p:pic>
      <p:pic>
        <p:nvPicPr>
          <p:cNvPr id="14" name="Picture 13" descr="A blue background with white squares and text&#10;&#10;Description automatically generated">
            <a:extLst>
              <a:ext uri="{FF2B5EF4-FFF2-40B4-BE49-F238E27FC236}">
                <a16:creationId xmlns:a16="http://schemas.microsoft.com/office/drawing/2014/main" id="{243E62A6-2A40-C48F-FBDD-CD2B737FC4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57" y="4337935"/>
            <a:ext cx="836621" cy="598758"/>
          </a:xfrm>
          <a:prstGeom prst="rect">
            <a:avLst/>
          </a:prstGeom>
        </p:spPr>
      </p:pic>
      <p:pic>
        <p:nvPicPr>
          <p:cNvPr id="16" name="Picture 15" descr="A white logo with dots and lines on a yellow background&#10;&#10;Description automatically generated">
            <a:extLst>
              <a:ext uri="{FF2B5EF4-FFF2-40B4-BE49-F238E27FC236}">
                <a16:creationId xmlns:a16="http://schemas.microsoft.com/office/drawing/2014/main" id="{D9861325-21E9-E4C6-E03C-36C5F15A76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167" y="4856512"/>
            <a:ext cx="853025" cy="598758"/>
          </a:xfrm>
          <a:prstGeom prst="rect">
            <a:avLst/>
          </a:prstGeom>
        </p:spPr>
      </p:pic>
      <p:pic>
        <p:nvPicPr>
          <p:cNvPr id="18" name="Picture 17" descr="A yellow background with white text and white squares&#10;&#10;Description automatically generated">
            <a:extLst>
              <a:ext uri="{FF2B5EF4-FFF2-40B4-BE49-F238E27FC236}">
                <a16:creationId xmlns:a16="http://schemas.microsoft.com/office/drawing/2014/main" id="{A04EEE3B-A938-70A6-6716-E180486493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4152714"/>
            <a:ext cx="850069" cy="610730"/>
          </a:xfrm>
          <a:prstGeom prst="rect">
            <a:avLst/>
          </a:prstGeom>
        </p:spPr>
      </p:pic>
      <p:pic>
        <p:nvPicPr>
          <p:cNvPr id="12" name="Picture 11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22F496E8-B0B4-4099-5E75-CE63CB37AB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14" y="4725339"/>
            <a:ext cx="856556" cy="5987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0861-05C1-AE6E-55D1-356D68680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391884"/>
            <a:ext cx="3505200" cy="1551907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Computational Thinking Taxonomy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8A54D6-1A1B-36BC-D375-81F5F09BD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450" y="2209800"/>
            <a:ext cx="3878036" cy="4343399"/>
          </a:xfrm>
        </p:spPr>
        <p:txBody>
          <a:bodyPr>
            <a:normAutofit/>
          </a:bodyPr>
          <a:lstStyle/>
          <a:p>
            <a:pPr algn="l"/>
            <a:r>
              <a:rPr lang="en-US" sz="2000" b="0" i="0" u="none" strike="noStrike" baseline="0" dirty="0">
                <a:solidFill>
                  <a:schemeClr val="bg1"/>
                </a:solidFill>
              </a:rPr>
              <a:t>Adapted to the fundamental concepts and techniques specified </a:t>
            </a:r>
            <a:r>
              <a:rPr lang="en-US" sz="2000" i="0" u="none" strike="noStrike" baseline="0" dirty="0">
                <a:solidFill>
                  <a:schemeClr val="bg1"/>
                </a:solidFill>
              </a:rPr>
              <a:t>by </a:t>
            </a:r>
            <a:r>
              <a:rPr lang="en-US" sz="2000" b="1" i="1" u="none" strike="noStrike" baseline="0" dirty="0">
                <a:solidFill>
                  <a:schemeClr val="bg1"/>
                </a:solidFill>
              </a:rPr>
              <a:t>SAA guidelines for a GPAS Curriculum </a:t>
            </a:r>
            <a:r>
              <a:rPr lang="en-US" sz="2000" b="0" i="0" u="none" strike="noStrike" baseline="0" dirty="0">
                <a:solidFill>
                  <a:schemeClr val="bg1"/>
                </a:solidFill>
              </a:rPr>
              <a:t>(Underwood et al, 2018 and 2019)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Provides scaffolding for </a:t>
            </a:r>
            <a:r>
              <a:rPr lang="en-US" sz="2000" b="1" i="1" dirty="0">
                <a:solidFill>
                  <a:schemeClr val="bg1"/>
                </a:solidFill>
              </a:rPr>
              <a:t>research design and decisions involving computational treatments</a:t>
            </a:r>
          </a:p>
          <a:p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Allows re-framing of  systems thinking to </a:t>
            </a:r>
            <a:r>
              <a:rPr lang="en-US" sz="2000" b="1" i="1" u="none" strike="noStrike" dirty="0">
                <a:solidFill>
                  <a:schemeClr val="bg1"/>
                </a:solidFill>
                <a:effectLst/>
              </a:rPr>
              <a:t>incorporate socio-technical considerations  and human-centere</a:t>
            </a:r>
            <a:r>
              <a:rPr lang="en-US" sz="2000" b="1" i="1" dirty="0">
                <a:solidFill>
                  <a:schemeClr val="bg1"/>
                </a:solidFill>
              </a:rPr>
              <a:t>d approaches</a:t>
            </a:r>
            <a:endParaRPr lang="en-US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6DEAB-3F42-3444-A27F-39F2BFE44542}"/>
              </a:ext>
            </a:extLst>
          </p:cNvPr>
          <p:cNvSpPr txBox="1"/>
          <p:nvPr/>
        </p:nvSpPr>
        <p:spPr>
          <a:xfrm>
            <a:off x="4506800" y="5702064"/>
            <a:ext cx="8087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u="sng" dirty="0">
                <a:latin typeface="TimesNewRomanPSMT"/>
              </a:rPr>
              <a:t>Sources: </a:t>
            </a:r>
            <a:r>
              <a:rPr lang="en-US" sz="1200" dirty="0">
                <a:latin typeface="TimesNewRomanPSMT"/>
              </a:rPr>
              <a:t>Weintrop, Beheshti, et al (2016);  </a:t>
            </a:r>
            <a:r>
              <a:rPr lang="en-US" sz="1200" dirty="0"/>
              <a:t>Underwood, Weintrop, et al. (2018);  Underwood and </a:t>
            </a:r>
            <a:r>
              <a:rPr lang="en-US" sz="1200" dirty="0" err="1"/>
              <a:t>Mariciano</a:t>
            </a:r>
            <a:r>
              <a:rPr lang="en-US" sz="1200" dirty="0"/>
              <a:t> (2019).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28CF9-5074-0BA1-ADDD-BC1BACBF4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411" y="1017436"/>
            <a:ext cx="7819139" cy="40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50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544A-36D2-339C-8287-88794DFB44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468" y="228144"/>
            <a:ext cx="6429983" cy="2164859"/>
          </a:xfrm>
        </p:spPr>
        <p:txBody>
          <a:bodyPr anchor="t">
            <a:normAutofit fontScale="90000"/>
          </a:bodyPr>
          <a:lstStyle/>
          <a:p>
            <a:r>
              <a:rPr lang="en-US" sz="3600" b="1" dirty="0">
                <a:solidFill>
                  <a:schemeClr val="accent3"/>
                </a:solidFill>
              </a:rPr>
              <a:t>Focuses of today’s presentation: </a:t>
            </a:r>
            <a:br>
              <a:rPr lang="en-US" sz="3600" b="1" dirty="0">
                <a:solidFill>
                  <a:schemeClr val="accent3"/>
                </a:solidFill>
              </a:rPr>
            </a:br>
            <a:r>
              <a:rPr lang="en-US" sz="3600" b="1" dirty="0">
                <a:solidFill>
                  <a:schemeClr val="accent3"/>
                </a:solidFill>
              </a:rPr>
              <a:t>- sociotechnical to enable trustworthiness</a:t>
            </a:r>
            <a:br>
              <a:rPr lang="en-US" sz="3600" b="1" dirty="0">
                <a:solidFill>
                  <a:schemeClr val="accent3"/>
                </a:solidFill>
              </a:rPr>
            </a:br>
            <a:r>
              <a:rPr lang="en-US" sz="3600" b="1" dirty="0">
                <a:solidFill>
                  <a:schemeClr val="accent3"/>
                </a:solidFill>
              </a:rPr>
              <a:t>- applications for access/ consumer/end-user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9D6D9-85E6-04CB-C205-FD9E9662ED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33929" y="379379"/>
            <a:ext cx="5003800" cy="5214026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Computational processing and AI are being used in the digital humanities and STEM fields to collate, cross-compile and analyze digitized and born-digital archival materials in new ways in order to gain new insights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</a:rPr>
              <a:t>Prepare digital archival content for end-user computational processing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e.g., 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70C0"/>
                </a:solidFill>
              </a:rPr>
              <a:t>by ensuring archival content can be compiled, manipulated and curated at a very granular level 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70C0"/>
                </a:solidFill>
              </a:rPr>
              <a:t>by adding descriptive metadata that supports new kinds of disciplinary research questions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0A36725-ABB6-1969-0226-82776640D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645" y="2499790"/>
            <a:ext cx="6707688" cy="355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8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4738C-B6E4-F6D9-1E39-56FB3716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57" y="169616"/>
            <a:ext cx="11325625" cy="14507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Case Studies with MSA Legacy of Slavery Collection: </a:t>
            </a:r>
            <a:r>
              <a:rPr lang="en-US" b="1" dirty="0" err="1"/>
              <a:t>FromFoundational</a:t>
            </a:r>
            <a:r>
              <a:rPr lang="en-US" b="1" dirty="0"/>
              <a:t> to Targeted Exploration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249C23-331F-9BDC-ED13-D539CDFB49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3746058"/>
              </p:ext>
            </p:extLst>
          </p:nvPr>
        </p:nvGraphicFramePr>
        <p:xfrm>
          <a:off x="5330397" y="1874917"/>
          <a:ext cx="6515947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B51D61D-79D1-476C-31BE-D1A0822FE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327" y="1759501"/>
            <a:ext cx="3649431" cy="4445134"/>
          </a:xfrm>
          <a:prstGeom prst="rect">
            <a:avLst/>
          </a:prstGeom>
        </p:spPr>
      </p:pic>
      <p:pic>
        <p:nvPicPr>
          <p:cNvPr id="6" name="Picture 5" descr="A flag with a black background&#10;&#10;Description automatically generated">
            <a:extLst>
              <a:ext uri="{FF2B5EF4-FFF2-40B4-BE49-F238E27FC236}">
                <a16:creationId xmlns:a16="http://schemas.microsoft.com/office/drawing/2014/main" id="{DE894DB7-9649-5A43-9BEF-23C19FAA7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617" y="1561363"/>
            <a:ext cx="1648587" cy="14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28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208-B99D-C1A9-446C-134E47CC4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/>
              <a:t>Case Study 1:</a:t>
            </a:r>
            <a:br>
              <a:rPr lang="en-US" sz="5300" dirty="0"/>
            </a:br>
            <a:r>
              <a:rPr lang="en-US" sz="5300" dirty="0"/>
              <a:t>Computational Treatments to Recover Erased Heritage: A Legacy of Slavery Case Study (CT-</a:t>
            </a:r>
            <a:r>
              <a:rPr lang="en-US" sz="5300" dirty="0" err="1"/>
              <a:t>LoS</a:t>
            </a:r>
            <a:r>
              <a:rPr lang="en-US" sz="5300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D5494-8DC1-CF9D-3316-49226F613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+mn-lt"/>
                <a:cs typeface="+mn-cs"/>
              </a:rPr>
              <a:t>An initial exploration of opportunities and limitations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7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1FC94-BADD-B274-FA87-F4B346E32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725" y="116342"/>
            <a:ext cx="6010275" cy="808037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CT-</a:t>
            </a:r>
            <a:r>
              <a:rPr lang="en-US" dirty="0" err="1">
                <a:solidFill>
                  <a:schemeClr val="bg1"/>
                </a:solidFill>
              </a:rPr>
              <a:t>LoS</a:t>
            </a:r>
            <a:r>
              <a:rPr lang="en-US" dirty="0">
                <a:solidFill>
                  <a:schemeClr val="bg1"/>
                </a:solidFill>
              </a:rPr>
              <a:t> 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CDA7-F067-D53F-753D-E724602777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0623" y="1013960"/>
            <a:ext cx="5805377" cy="5765103"/>
          </a:xfrm>
        </p:spPr>
        <p:txBody>
          <a:bodyPr>
            <a:normAutofit lnSpcReduction="10000"/>
          </a:bodyPr>
          <a:lstStyle/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Interdisciplinary research presented and published for IEEE Big Data 2020, CAS Workshop #5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Explore application of computational methods to enhance discovery of histories of marginalized communities .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Adopt computational thinking for case study conceptualization and implementation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Address socio-technical context in application of computational treatments.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Demonstrate experiential, interdisciplinary, team-based learning for information professionals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ptos Display" panose="020B0004020202020204" pitchFamily="34" charset="0"/>
              </a:rPr>
              <a:t>Create learning/teaching artifacts 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UMD Collaborators: Dr. Richard Marciano, R.K.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Gnanasekaran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, P. Nicholas, A.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HIll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effectLst/>
                <a:latin typeface="Aptos Display" panose="020B0004020202020204" pitchFamily="34" charset="0"/>
              </a:rPr>
              <a:t>Community Partner/Collaborator:</a:t>
            </a:r>
          </a:p>
          <a:p>
            <a:pPr marL="457200" lvl="1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	   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Maryland State Archives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latin typeface="Aptos Display" panose="020B0004020202020204" pitchFamily="34" charset="0"/>
              </a:rPr>
              <a:t>	   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Legacy of Slavery Program</a:t>
            </a:r>
            <a:endParaRPr lang="en-US" sz="2000" dirty="0">
              <a:solidFill>
                <a:srgbClr val="000000"/>
              </a:solidFill>
              <a:latin typeface="Aptos Display" panose="020B0004020202020204" pitchFamily="34" charset="0"/>
            </a:endParaRPr>
          </a:p>
          <a:p>
            <a:pPr marL="457200" lvl="1" indent="0">
              <a:buNone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0" indent="0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0" indent="0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6F06CF-6157-5220-9831-BD49682AC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129811"/>
              </p:ext>
            </p:extLst>
          </p:nvPr>
        </p:nvGraphicFramePr>
        <p:xfrm>
          <a:off x="6414799" y="1723187"/>
          <a:ext cx="5589028" cy="4823875"/>
        </p:xfrm>
        <a:graphic>
          <a:graphicData uri="http://schemas.openxmlformats.org/drawingml/2006/table">
            <a:tbl>
              <a:tblPr/>
              <a:tblGrid>
                <a:gridCol w="2689976">
                  <a:extLst>
                    <a:ext uri="{9D8B030D-6E8A-4147-A177-3AD203B41FA5}">
                      <a16:colId xmlns:a16="http://schemas.microsoft.com/office/drawing/2014/main" val="3423387877"/>
                    </a:ext>
                  </a:extLst>
                </a:gridCol>
                <a:gridCol w="2899052">
                  <a:extLst>
                    <a:ext uri="{9D8B030D-6E8A-4147-A177-3AD203B41FA5}">
                      <a16:colId xmlns:a16="http://schemas.microsoft.com/office/drawing/2014/main" val="1512509404"/>
                    </a:ext>
                  </a:extLst>
                </a:gridCol>
              </a:tblGrid>
              <a:tr h="41763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1D1C1D"/>
                          </a:solidFill>
                          <a:effectLst/>
                          <a:latin typeface="Aptos Display" panose="020B0004020202020204" pitchFamily="34" charset="0"/>
                        </a:rPr>
                        <a:t>Research Questions</a:t>
                      </a:r>
                      <a:endParaRPr lang="en-US" sz="18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1D1C1D"/>
                          </a:solidFill>
                          <a:effectLst/>
                          <a:latin typeface="Aptos Display" panose="020B0004020202020204" pitchFamily="34" charset="0"/>
                        </a:rPr>
                        <a:t>Research Methods</a:t>
                      </a:r>
                      <a:endParaRPr lang="en-US" sz="18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22412"/>
                  </a:ext>
                </a:extLst>
              </a:tr>
              <a:tr h="208468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(RQ1)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 </a:t>
                      </a:r>
                      <a:r>
                        <a:rPr lang="en-US" sz="1600" dirty="0"/>
                        <a:t>What are the </a:t>
                      </a:r>
                      <a:r>
                        <a:rPr lang="en-US" sz="1600" b="1" dirty="0"/>
                        <a:t>opportunities and limitations for using computational methods and open source tools </a:t>
                      </a:r>
                      <a:r>
                        <a:rPr lang="en-US" sz="1600" dirty="0"/>
                        <a:t>to characterize data encoded within records of enslavement and to discover new patterns and relationships in that data?</a:t>
                      </a: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Apply computational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methods associated with “big data” to information contained within text-based records of archival collections related to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slavery.</a:t>
                      </a:r>
                      <a:endParaRPr lang="en-US" sz="1600" b="1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725356"/>
                  </a:ext>
                </a:extLst>
              </a:tr>
              <a:tr h="208468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(RQ2)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 </a:t>
                      </a:r>
                      <a:r>
                        <a:rPr lang="en-US" sz="1600" dirty="0"/>
                        <a:t> How does </a:t>
                      </a:r>
                      <a:r>
                        <a:rPr lang="en-US" sz="1600" b="1" dirty="0"/>
                        <a:t>knowledge of social and cultural systems impact </a:t>
                      </a:r>
                      <a:r>
                        <a:rPr lang="en-US" sz="1600" dirty="0"/>
                        <a:t>those opportunities and limitations?</a:t>
                      </a: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Investigate </a:t>
                      </a:r>
                      <a:r>
                        <a:rPr lang="en-US" sz="1600" dirty="0"/>
                        <a:t>the socio-cultural context in which the original source artifacts and were created and collected; and second, the socio-technical context for converting those artifacts into digital formats. </a:t>
                      </a:r>
                      <a:endParaRPr lang="en-US" sz="1600" b="1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10713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A3882B-5C6B-6399-4F08-4B9235474439}"/>
              </a:ext>
            </a:extLst>
          </p:cNvPr>
          <p:cNvSpPr txBox="1"/>
          <p:nvPr/>
        </p:nvSpPr>
        <p:spPr>
          <a:xfrm>
            <a:off x="6385831" y="245859"/>
            <a:ext cx="5589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ptos Display" panose="020B0004020202020204" pitchFamily="34" charset="0"/>
              </a:rPr>
              <a:t>Research Methodology</a:t>
            </a:r>
            <a:r>
              <a:rPr lang="en-US" b="1" dirty="0">
                <a:latin typeface="Aptos Display" panose="020B0004020202020204" pitchFamily="34" charset="0"/>
              </a:rPr>
              <a:t>:  </a:t>
            </a:r>
            <a:r>
              <a:rPr lang="en-US" dirty="0">
                <a:latin typeface="Aptos Display" panose="020B0004020202020204" pitchFamily="34" charset="0"/>
              </a:rPr>
              <a:t>Exploratory case-study </a:t>
            </a:r>
            <a:r>
              <a:rPr lang="en-US" dirty="0"/>
              <a:t>organized around use of primarily open source data analytics tools and methods applied to two datasets from the MSA collections. Dissemination via peer-reviewed paper, presentations, and </a:t>
            </a:r>
            <a:r>
              <a:rPr lang="en-US" dirty="0" err="1"/>
              <a:t>Jupyter</a:t>
            </a:r>
            <a:r>
              <a:rPr lang="en-US" dirty="0"/>
              <a:t> notebooks.</a:t>
            </a:r>
            <a:endParaRPr lang="en-US" dirty="0">
              <a:latin typeface="Aptos Display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1C174-526F-D178-6CCE-0FCAA26C7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73" y="5971353"/>
            <a:ext cx="912980" cy="80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29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>
            <a:spLocks noGrp="1"/>
          </p:cNvSpPr>
          <p:nvPr>
            <p:ph type="title" idx="4294967295"/>
          </p:nvPr>
        </p:nvSpPr>
        <p:spPr>
          <a:xfrm>
            <a:off x="163285" y="104795"/>
            <a:ext cx="11081658" cy="80960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EFEFE"/>
              </a:buClr>
              <a:buSzPts val="1100"/>
            </a:pPr>
            <a:r>
              <a:rPr lang="en" sz="4000" dirty="0">
                <a:solidFill>
                  <a:schemeClr val="accent1"/>
                </a:solidFill>
              </a:rPr>
              <a:t>Data Sourcing: Freedom Records from the MSA</a:t>
            </a:r>
            <a:endParaRPr sz="4000" dirty="0">
              <a:solidFill>
                <a:schemeClr val="accent1"/>
              </a:solidFill>
            </a:endParaRPr>
          </a:p>
        </p:txBody>
      </p:sp>
      <p:pic>
        <p:nvPicPr>
          <p:cNvPr id="98" name="Google Shape;98;p4"/>
          <p:cNvPicPr preferRelativeResize="0"/>
          <p:nvPr/>
        </p:nvPicPr>
        <p:blipFill rotWithShape="1">
          <a:blip r:embed="rId3">
            <a:alphaModFix/>
          </a:blip>
          <a:srcRect l="58514" t="-1922" r="9053" b="1919"/>
          <a:stretch/>
        </p:blipFill>
        <p:spPr>
          <a:xfrm>
            <a:off x="7585911" y="641779"/>
            <a:ext cx="4524548" cy="551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1445" y="1690910"/>
            <a:ext cx="3179523" cy="384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/>
          <p:nvPr/>
        </p:nvSpPr>
        <p:spPr>
          <a:xfrm>
            <a:off x="4015462" y="5733773"/>
            <a:ext cx="3351488" cy="4103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Manumissions Documents</a:t>
            </a:r>
            <a:endParaRPr sz="1867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915" y="1690910"/>
            <a:ext cx="2784265" cy="393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459390" y="5673363"/>
            <a:ext cx="3118800" cy="531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Certificate of Freedom</a:t>
            </a:r>
            <a:r>
              <a:rPr lang="en" sz="1867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867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>
            <a:spLocks noGrp="1"/>
          </p:cNvSpPr>
          <p:nvPr>
            <p:ph type="title" idx="4294967295"/>
          </p:nvPr>
        </p:nvSpPr>
        <p:spPr>
          <a:xfrm>
            <a:off x="1115786" y="456404"/>
            <a:ext cx="10896599" cy="10638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" sz="4000" dirty="0">
                <a:solidFill>
                  <a:schemeClr val="accent1"/>
                </a:solidFill>
              </a:rPr>
              <a:t>CT-LoS Scope in Work Flow</a:t>
            </a:r>
            <a:br>
              <a:rPr lang="en" sz="4267" dirty="0">
                <a:solidFill>
                  <a:schemeClr val="bg1"/>
                </a:solidFill>
              </a:rPr>
            </a:br>
            <a:endParaRPr sz="4267" dirty="0">
              <a:solidFill>
                <a:schemeClr val="bg1"/>
              </a:solidFill>
            </a:endParaRPr>
          </a:p>
        </p:txBody>
      </p:sp>
      <p:pic>
        <p:nvPicPr>
          <p:cNvPr id="183" name="Google Shape;18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1615" y="1304833"/>
            <a:ext cx="9686967" cy="51347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02893C-9C50-8B13-F5B8-3AEA4828ED34}"/>
              </a:ext>
            </a:extLst>
          </p:cNvPr>
          <p:cNvSpPr/>
          <p:nvPr/>
        </p:nvSpPr>
        <p:spPr>
          <a:xfrm>
            <a:off x="6564086" y="1415143"/>
            <a:ext cx="5170714" cy="2361404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0894" y="3261112"/>
            <a:ext cx="509212" cy="5154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716589-6F23-AE29-2DE1-32144A028672}"/>
              </a:ext>
            </a:extLst>
          </p:cNvPr>
          <p:cNvSpPr/>
          <p:nvPr/>
        </p:nvSpPr>
        <p:spPr>
          <a:xfrm>
            <a:off x="1730829" y="2884714"/>
            <a:ext cx="1926771" cy="376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DDA902-F138-B0AF-A862-8EE7FE982B7F}"/>
              </a:ext>
            </a:extLst>
          </p:cNvPr>
          <p:cNvSpPr/>
          <p:nvPr/>
        </p:nvSpPr>
        <p:spPr>
          <a:xfrm>
            <a:off x="2100943" y="4735286"/>
            <a:ext cx="5061857" cy="63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2B562-0DCA-7160-89D2-D12043242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867098" y="3232008"/>
            <a:ext cx="5188146" cy="15544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title" idx="4294967295"/>
          </p:nvPr>
        </p:nvSpPr>
        <p:spPr>
          <a:xfrm>
            <a:off x="379378" y="130631"/>
            <a:ext cx="12192000" cy="8599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EFEFE"/>
              </a:buClr>
              <a:buSzPts val="1100"/>
            </a:pPr>
            <a:r>
              <a:rPr lang="en" sz="3600" dirty="0">
                <a:solidFill>
                  <a:schemeClr val="accent1"/>
                </a:solidFill>
              </a:rPr>
              <a:t>Data Sourcing Considerations for Computational Exploration</a:t>
            </a:r>
            <a:r>
              <a:rPr lang="en" sz="3600" dirty="0">
                <a:solidFill>
                  <a:schemeClr val="bg1"/>
                </a:solidFill>
              </a:rPr>
              <a:t>n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99" name="Google Shape;199;p28"/>
          <p:cNvSpPr txBox="1">
            <a:spLocks noGrp="1"/>
          </p:cNvSpPr>
          <p:nvPr>
            <p:ph idx="4294967295"/>
          </p:nvPr>
        </p:nvSpPr>
        <p:spPr>
          <a:xfrm>
            <a:off x="98147" y="915830"/>
            <a:ext cx="7456716" cy="50263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ctr" anchorCtr="0">
            <a:noAutofit/>
          </a:bodyPr>
          <a:lstStyle/>
          <a:p>
            <a:pPr marL="609585" indent="-423323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lang="en" sz="2200" dirty="0"/>
              <a:t>Relational SQL databases created from original source documents</a:t>
            </a:r>
            <a:endParaRPr sz="2200" dirty="0"/>
          </a:p>
          <a:p>
            <a: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867" dirty="0"/>
              <a:t>Non-standard primary sources</a:t>
            </a:r>
            <a:endParaRPr sz="1867" dirty="0"/>
          </a:p>
          <a:p>
            <a: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867" dirty="0"/>
              <a:t>Transcription errors</a:t>
            </a:r>
            <a:endParaRPr sz="1867" dirty="0"/>
          </a:p>
          <a:p>
            <a: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867" dirty="0"/>
              <a:t>Data entry errors</a:t>
            </a:r>
            <a:endParaRPr sz="1867" dirty="0"/>
          </a:p>
          <a:p>
            <a:pPr marL="609585" indent="-423323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lang="en" sz="2200" dirty="0"/>
              <a:t>Limitations of two dimensional technical tools</a:t>
            </a:r>
            <a:endParaRPr sz="2200" dirty="0"/>
          </a:p>
          <a:p>
            <a:pPr marL="609585" indent="-423323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lang="en" sz="2200" dirty="0"/>
              <a:t>Assumptions regarding definitions of data fields and what/how to “mine” from original documents</a:t>
            </a:r>
            <a:endParaRPr sz="2200" dirty="0"/>
          </a:p>
          <a:p>
            <a:pPr marL="609585" indent="-423323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lang="en" sz="2200" i="1" dirty="0"/>
              <a:t>How well are meaning and relationships captured by the digitized representations?  What data elements are lost or ignored?  Why? Who decides???</a:t>
            </a:r>
          </a:p>
          <a:p>
            <a:pPr marL="186262" indent="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None/>
            </a:pPr>
            <a:r>
              <a:rPr lang="en" sz="2400" i="1" dirty="0">
                <a:solidFill>
                  <a:srgbClr val="FF0000"/>
                </a:solidFill>
              </a:rPr>
              <a:t>The sociotechnical context for datification of the original sources is an important element in assessing trustworthiness of the data exploration.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802FC-F03F-925C-8F29-FC5E69BA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150" y="1055530"/>
            <a:ext cx="4310566" cy="1933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DE3E7-8E5A-F949-720B-998C813A1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287" y="3537808"/>
            <a:ext cx="4310566" cy="2146294"/>
          </a:xfrm>
          <a:prstGeom prst="rect">
            <a:avLst/>
          </a:prstGeom>
        </p:spPr>
      </p:pic>
      <p:pic>
        <p:nvPicPr>
          <p:cNvPr id="4" name="Google Shape;236;p10">
            <a:extLst>
              <a:ext uri="{FF2B5EF4-FFF2-40B4-BE49-F238E27FC236}">
                <a16:creationId xmlns:a16="http://schemas.microsoft.com/office/drawing/2014/main" id="{63365961-9929-C648-85A2-D4AF704F7E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5016" y="4471255"/>
            <a:ext cx="838200" cy="2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36;p10">
            <a:extLst>
              <a:ext uri="{FF2B5EF4-FFF2-40B4-BE49-F238E27FC236}">
                <a16:creationId xmlns:a16="http://schemas.microsoft.com/office/drawing/2014/main" id="{E6C65C8C-F036-41FB-7A2A-73BFA3B72D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1635" y="5396454"/>
            <a:ext cx="838200" cy="27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 txBox="1">
            <a:spLocks noGrp="1"/>
          </p:cNvSpPr>
          <p:nvPr>
            <p:ph type="title" idx="4294967295"/>
          </p:nvPr>
        </p:nvSpPr>
        <p:spPr>
          <a:xfrm>
            <a:off x="359228" y="225425"/>
            <a:ext cx="10931525" cy="15001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EFEFE"/>
              </a:buClr>
              <a:buSzPts val="1100"/>
            </a:pPr>
            <a:r>
              <a:rPr lang="en" sz="4000" dirty="0">
                <a:solidFill>
                  <a:schemeClr val="accent1"/>
                </a:solidFill>
              </a:rPr>
              <a:t>Data “Biography”: Key sociotechnical consideration for applying computational methods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17" name="Google Shape;117;p6"/>
          <p:cNvSpPr txBox="1">
            <a:spLocks noGrp="1"/>
          </p:cNvSpPr>
          <p:nvPr>
            <p:ph idx="4294967295"/>
          </p:nvPr>
        </p:nvSpPr>
        <p:spPr>
          <a:xfrm>
            <a:off x="446314" y="2024743"/>
            <a:ext cx="11234057" cy="38378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ctr" anchorCtr="0">
            <a:noAutofit/>
          </a:bodyPr>
          <a:lstStyle/>
          <a:p>
            <a:pPr marL="609585" indent="-423323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lang="en" sz="2400" dirty="0">
                <a:solidFill>
                  <a:schemeClr val="tx1"/>
                </a:solidFill>
              </a:rPr>
              <a:t>Application of computational thinking invites us to examine how socio-technical context informs the potential for extending metadata and methods:  when, what, who, why, how, where  </a:t>
            </a:r>
            <a:endParaRPr sz="2400" dirty="0">
              <a:solidFill>
                <a:schemeClr val="tx1"/>
              </a:solidFill>
            </a:endParaRPr>
          </a:p>
          <a:p>
            <a:pPr marL="1219170" lvl="1" indent="-406390">
              <a:lnSpc>
                <a:spcPct val="100000"/>
              </a:lnSpc>
              <a:spcBef>
                <a:spcPts val="667"/>
              </a:spcBef>
              <a:buSzPts val="1200"/>
              <a:buChar char="○"/>
            </a:pPr>
            <a:r>
              <a:rPr lang="en" dirty="0">
                <a:solidFill>
                  <a:schemeClr val="tx1"/>
                </a:solidFill>
              </a:rPr>
              <a:t>Original documents</a:t>
            </a:r>
            <a:endParaRPr dirty="0">
              <a:solidFill>
                <a:schemeClr val="tx1"/>
              </a:solidFill>
            </a:endParaRPr>
          </a:p>
          <a:p>
            <a:pPr marL="1219170" lvl="1" indent="-406390">
              <a:lnSpc>
                <a:spcPct val="100000"/>
              </a:lnSpc>
              <a:spcBef>
                <a:spcPts val="667"/>
              </a:spcBef>
              <a:buSzPts val="1200"/>
              <a:buChar char="○"/>
            </a:pPr>
            <a:r>
              <a:rPr lang="en" dirty="0">
                <a:solidFill>
                  <a:schemeClr val="tx1"/>
                </a:solidFill>
              </a:rPr>
              <a:t>Assumptions and technology for the digitization and datification processes</a:t>
            </a:r>
            <a:endParaRPr dirty="0">
              <a:solidFill>
                <a:schemeClr val="tx1"/>
              </a:solidFill>
            </a:endParaRPr>
          </a:p>
          <a:p>
            <a:pPr marL="1219170" lvl="1" indent="-406390">
              <a:lnSpc>
                <a:spcPct val="100000"/>
              </a:lnSpc>
              <a:spcBef>
                <a:spcPts val="667"/>
              </a:spcBef>
              <a:buSzPts val="1200"/>
              <a:buChar char="○"/>
            </a:pPr>
            <a:r>
              <a:rPr lang="en" dirty="0">
                <a:solidFill>
                  <a:schemeClr val="tx1"/>
                </a:solidFill>
              </a:rPr>
              <a:t>Computational exploration, visualization, and linking</a:t>
            </a:r>
            <a:endParaRPr dirty="0">
              <a:solidFill>
                <a:schemeClr val="tx1"/>
              </a:solidFill>
            </a:endParaRPr>
          </a:p>
          <a:p>
            <a:pPr marL="609585" indent="-423323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lang="en" sz="2400" dirty="0">
                <a:solidFill>
                  <a:schemeClr val="tx1"/>
                </a:solidFill>
              </a:rPr>
              <a:t>We need to do this in all phases of the workflow:  </a:t>
            </a:r>
          </a:p>
          <a:p>
            <a:pPr marL="1085073" lvl="2" indent="-423323">
              <a:lnSpc>
                <a:spcPct val="100000"/>
              </a:lnSpc>
              <a:spcBef>
                <a:spcPts val="400"/>
              </a:spcBef>
              <a:buSzPts val="1400"/>
              <a:buFont typeface="Noto Sans Symbols"/>
              <a:buChar char="○"/>
            </a:pPr>
            <a:r>
              <a:rPr lang="en" sz="1800" dirty="0">
                <a:solidFill>
                  <a:schemeClr val="tx1"/>
                </a:solidFill>
              </a:rPr>
              <a:t>data preparation – abstraction as metadata?</a:t>
            </a:r>
          </a:p>
          <a:p>
            <a:pPr marL="1085073" lvl="2" indent="-423323">
              <a:lnSpc>
                <a:spcPct val="100000"/>
              </a:lnSpc>
              <a:spcBef>
                <a:spcPts val="400"/>
              </a:spcBef>
              <a:buSzPts val="1400"/>
              <a:buFont typeface="Noto Sans Symbols"/>
              <a:buChar char="○"/>
            </a:pPr>
            <a:r>
              <a:rPr lang="en" sz="1800" dirty="0">
                <a:solidFill>
                  <a:schemeClr val="tx1"/>
                </a:solidFill>
              </a:rPr>
              <a:t>data wrangling – decisions for addressing non-standard, transcription, possible duplicates, missing information </a:t>
            </a:r>
          </a:p>
          <a:p>
            <a:pPr marL="1085073" lvl="2" indent="-423323">
              <a:lnSpc>
                <a:spcPct val="100000"/>
              </a:lnSpc>
              <a:spcBef>
                <a:spcPts val="400"/>
              </a:spcBef>
              <a:buSzPts val="1400"/>
              <a:buFont typeface="Noto Sans Symbols"/>
              <a:buChar char="○"/>
            </a:pPr>
            <a:r>
              <a:rPr lang="en" sz="1800" dirty="0">
                <a:solidFill>
                  <a:schemeClr val="tx1"/>
                </a:solidFill>
              </a:rPr>
              <a:t>data analysis and visualization – transparency, explainability, and interpretation</a:t>
            </a:r>
            <a:endParaRPr sz="1800" dirty="0">
              <a:solidFill>
                <a:schemeClr val="tx1"/>
              </a:solidFill>
            </a:endParaRPr>
          </a:p>
          <a:p>
            <a:pPr marL="186262" indent="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FB60-FE6B-D8DA-7A7C-3767E1BD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245" y="149534"/>
            <a:ext cx="7149198" cy="7180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kern="1200" spc="-5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Welcome/Today’s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0F6C4-9057-0F51-61A2-8906710071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17246" y="745078"/>
            <a:ext cx="7312146" cy="4595813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Calibri" panose="020F050202020403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Introduction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Background/Motivation</a:t>
            </a: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400" dirty="0"/>
              <a:t>CAS</a:t>
            </a: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400" dirty="0"/>
              <a:t>Lessons learned/general “trustworthy AI”</a:t>
            </a:r>
            <a:endParaRPr lang="en-US" sz="2400" dirty="0">
              <a:latin typeface="+mn-lt"/>
              <a:cs typeface="+mn-cs"/>
            </a:endParaRPr>
          </a:p>
          <a:p>
            <a:pPr>
              <a:buFont typeface="Calibri" panose="020F0502020204030204" pitchFamily="34" charset="0"/>
              <a:buChar char="•"/>
            </a:pPr>
            <a:r>
              <a:rPr lang="en-US" sz="2400" dirty="0"/>
              <a:t>Four Case Studies</a:t>
            </a:r>
            <a:endParaRPr lang="en-US" sz="2400" dirty="0">
              <a:latin typeface="+mn-lt"/>
              <a:cs typeface="+mn-cs"/>
            </a:endParaRP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CT-</a:t>
            </a:r>
            <a:r>
              <a:rPr lang="en-US" sz="2400" dirty="0" err="1">
                <a:latin typeface="+mn-lt"/>
                <a:cs typeface="+mn-cs"/>
              </a:rPr>
              <a:t>LoS</a:t>
            </a:r>
            <a:r>
              <a:rPr lang="en-US" sz="2400" dirty="0">
                <a:latin typeface="+mn-lt"/>
                <a:cs typeface="+mn-cs"/>
              </a:rPr>
              <a:t>:  An initial exploration of opportunities and limitations</a:t>
            </a: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Historic Black Lives Matter: </a:t>
            </a:r>
            <a:r>
              <a:rPr lang="en-US" sz="2400" dirty="0"/>
              <a:t>A deeper look at data visualization</a:t>
            </a: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Conversing with the Past/Learning as a Service (LaaS) Using LLMs</a:t>
            </a: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Harnessing Generative AI for Exploration and Discovery: A newly launched adventure on the frontier of innovation </a:t>
            </a:r>
            <a:endParaRPr lang="en-US" sz="2400" dirty="0">
              <a:highlight>
                <a:srgbClr val="FFFF00"/>
              </a:highlight>
              <a:latin typeface="+mn-lt"/>
              <a:cs typeface="+mn-cs"/>
            </a:endParaRPr>
          </a:p>
          <a:p>
            <a:pPr>
              <a:buFont typeface="Calibri" panose="020F050202020403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Questions and Answers</a:t>
            </a:r>
          </a:p>
        </p:txBody>
      </p:sp>
      <p:pic>
        <p:nvPicPr>
          <p:cNvPr id="37" name="Picture 4" descr="Abstract background with network pattern">
            <a:extLst>
              <a:ext uri="{FF2B5EF4-FFF2-40B4-BE49-F238E27FC236}">
                <a16:creationId xmlns:a16="http://schemas.microsoft.com/office/drawing/2014/main" id="{9C3CBDF3-FFE3-3295-2736-4F1E90FB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48" r="2" b="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0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"/>
          <p:cNvSpPr txBox="1">
            <a:spLocks noGrp="1"/>
          </p:cNvSpPr>
          <p:nvPr>
            <p:ph type="title" idx="4294967295"/>
          </p:nvPr>
        </p:nvSpPr>
        <p:spPr>
          <a:xfrm>
            <a:off x="0" y="92075"/>
            <a:ext cx="112585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799">
              <a:srgbClr val="000000">
                <a:alpha val="60000"/>
              </a:srgbClr>
            </a:outerShdw>
          </a:effectLst>
        </p:spPr>
        <p:txBody>
          <a:bodyPr spcFirstLastPara="1" vert="horz" wrap="square" lIns="91433" tIns="91433" rIns="91433" bIns="91433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EFEFE"/>
              </a:buClr>
              <a:buSzPts val="1100"/>
            </a:pPr>
            <a:r>
              <a:rPr lang="en" sz="4000" dirty="0">
                <a:solidFill>
                  <a:schemeClr val="bg1"/>
                </a:solidFill>
              </a:rPr>
              <a:t>Data “Biography” Influences Computational Decisions</a:t>
            </a:r>
            <a:endParaRPr sz="4000" dirty="0">
              <a:solidFill>
                <a:schemeClr val="bg1"/>
              </a:solidFill>
            </a:endParaRPr>
          </a:p>
        </p:txBody>
      </p:sp>
      <p:graphicFrame>
        <p:nvGraphicFramePr>
          <p:cNvPr id="123" name="Google Shape;123;p1"/>
          <p:cNvGraphicFramePr/>
          <p:nvPr>
            <p:extLst>
              <p:ext uri="{D42A27DB-BD31-4B8C-83A1-F6EECF244321}">
                <p14:modId xmlns:p14="http://schemas.microsoft.com/office/powerpoint/2010/main" val="3709554109"/>
              </p:ext>
            </p:extLst>
          </p:nvPr>
        </p:nvGraphicFramePr>
        <p:xfrm>
          <a:off x="1392816" y="1337333"/>
          <a:ext cx="9406368" cy="506399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51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1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32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Original Documents</a:t>
                      </a: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Digitization and Datafication</a:t>
                      </a: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Computational Exploration</a:t>
                      </a: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2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Provenance</a:t>
                      </a: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X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X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X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2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Legal Context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X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X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2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Historical Context 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X</a:t>
                      </a: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X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X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5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Geographic Context</a:t>
                      </a: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X</a:t>
                      </a: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X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5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Transcription/ Translation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X</a:t>
                      </a: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X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5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/>
                        <a:t>Technology Tools and Methods</a:t>
                      </a:r>
                      <a:endParaRPr sz="1900" u="none" strike="noStrike" cap="none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X</a:t>
                      </a: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u="none" strike="noStrike" cap="none" dirty="0"/>
                        <a:t>X</a:t>
                      </a:r>
                      <a:endParaRPr sz="1900" u="none" strike="noStrike" cap="none" dirty="0"/>
                    </a:p>
                  </a:txBody>
                  <a:tcPr marL="121933" marR="121933" marT="60967" marB="6096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263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2400" u="none" strike="noStrike" cap="none" dirty="0">
                          <a:solidFill>
                            <a:srgbClr val="422E5B"/>
                          </a:solidFill>
                        </a:rPr>
                        <a:t>when, what, who, why, how, where </a:t>
                      </a:r>
                      <a:endParaRPr sz="2400" i="1" u="none" strike="noStrike" cap="none" dirty="0">
                        <a:solidFill>
                          <a:srgbClr val="422E5B"/>
                        </a:solidFill>
                      </a:endParaRPr>
                    </a:p>
                  </a:txBody>
                  <a:tcPr marL="121933" marR="121933" marT="60967" marB="60967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8b81aa5748_2_1"/>
          <p:cNvSpPr txBox="1">
            <a:spLocks noGrp="1"/>
          </p:cNvSpPr>
          <p:nvPr>
            <p:ph type="body" idx="4294967295"/>
          </p:nvPr>
        </p:nvSpPr>
        <p:spPr>
          <a:xfrm>
            <a:off x="6096000" y="1644111"/>
            <a:ext cx="5289550" cy="39671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ctr" anchorCtr="0">
            <a:noAutofit/>
          </a:bodyPr>
          <a:lstStyle/>
          <a:p>
            <a:pPr marL="609585" indent="-440256">
              <a:lnSpc>
                <a:spcPct val="100000"/>
              </a:lnSpc>
              <a:spcBef>
                <a:spcPts val="400"/>
              </a:spcBef>
              <a:buSzPts val="1600"/>
              <a:buChar char="○"/>
            </a:pPr>
            <a:r>
              <a:rPr lang="en" sz="2133" dirty="0"/>
              <a:t>Number of Records: 23,655 </a:t>
            </a:r>
            <a:br>
              <a:rPr lang="en" sz="2133" dirty="0"/>
            </a:br>
            <a:r>
              <a:rPr lang="en" sz="2133" dirty="0"/>
              <a:t>*Possible Duplicate Records</a:t>
            </a:r>
            <a:endParaRPr sz="2133" dirty="0"/>
          </a:p>
          <a:p>
            <a:pPr marL="609585" indent="-440256">
              <a:lnSpc>
                <a:spcPct val="100000"/>
              </a:lnSpc>
              <a:spcBef>
                <a:spcPts val="0"/>
              </a:spcBef>
              <a:buSzPts val="1600"/>
              <a:buChar char="○"/>
            </a:pPr>
            <a:r>
              <a:rPr lang="en" sz="2133" dirty="0"/>
              <a:t>Geographic Coverage: 16 counties &amp; 1 city</a:t>
            </a:r>
            <a:endParaRPr sz="2133" dirty="0"/>
          </a:p>
          <a:p>
            <a:pPr marL="609585" indent="-440256">
              <a:lnSpc>
                <a:spcPct val="100000"/>
              </a:lnSpc>
              <a:spcBef>
                <a:spcPts val="0"/>
              </a:spcBef>
              <a:buSzPts val="1600"/>
              <a:buChar char="○"/>
            </a:pPr>
            <a:r>
              <a:rPr lang="en" sz="2133" dirty="0"/>
              <a:t>Year Issue: 1806-1864</a:t>
            </a:r>
            <a:endParaRPr sz="2133" dirty="0"/>
          </a:p>
          <a:p>
            <a:pPr marL="609585" indent="-440256">
              <a:lnSpc>
                <a:spcPct val="100000"/>
              </a:lnSpc>
              <a:spcBef>
                <a:spcPts val="0"/>
              </a:spcBef>
              <a:buSzPts val="1600"/>
              <a:buChar char="○"/>
            </a:pPr>
            <a:r>
              <a:rPr lang="en" sz="2133" dirty="0"/>
              <a:t>Age Range: 3 months-82 years old</a:t>
            </a:r>
            <a:endParaRPr sz="2133" dirty="0"/>
          </a:p>
          <a:p>
            <a:pPr marL="609585" indent="-440256">
              <a:lnSpc>
                <a:spcPct val="100000"/>
              </a:lnSpc>
              <a:spcBef>
                <a:spcPts val="0"/>
              </a:spcBef>
              <a:buSzPts val="1600"/>
              <a:buChar char="○"/>
            </a:pPr>
            <a:r>
              <a:rPr lang="en" sz="2133" dirty="0"/>
              <a:t>Male: 93% (21,887)</a:t>
            </a:r>
            <a:endParaRPr sz="2133" dirty="0"/>
          </a:p>
          <a:p>
            <a:pPr marL="609585" indent="-440256">
              <a:lnSpc>
                <a:spcPct val="100000"/>
              </a:lnSpc>
              <a:spcBef>
                <a:spcPts val="0"/>
              </a:spcBef>
              <a:buSzPts val="1600"/>
              <a:buChar char="○"/>
            </a:pPr>
            <a:r>
              <a:rPr lang="en" sz="2133" dirty="0"/>
              <a:t>Female: 5% (1,082)</a:t>
            </a:r>
            <a:endParaRPr sz="2133" dirty="0"/>
          </a:p>
          <a:p>
            <a:pPr marL="609585" indent="-440256">
              <a:lnSpc>
                <a:spcPct val="100000"/>
              </a:lnSpc>
              <a:spcBef>
                <a:spcPts val="0"/>
              </a:spcBef>
              <a:buSzPts val="1600"/>
              <a:buChar char="○"/>
            </a:pPr>
            <a:r>
              <a:rPr lang="en" sz="2133" dirty="0"/>
              <a:t>Unknown: 2% (686)</a:t>
            </a:r>
            <a:endParaRPr sz="2133" dirty="0"/>
          </a:p>
        </p:txBody>
      </p:sp>
      <p:sp>
        <p:nvSpPr>
          <p:cNvPr id="310" name="Google Shape;310;g8b81aa5748_2_1"/>
          <p:cNvSpPr txBox="1">
            <a:spLocks noGrp="1"/>
          </p:cNvSpPr>
          <p:nvPr>
            <p:ph type="title" idx="4294967295"/>
          </p:nvPr>
        </p:nvSpPr>
        <p:spPr>
          <a:xfrm>
            <a:off x="714135" y="426644"/>
            <a:ext cx="10027491" cy="9156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" sz="3200" dirty="0">
                <a:solidFill>
                  <a:schemeClr val="accent1"/>
                </a:solidFill>
              </a:rPr>
              <a:t>Basic Descriptive Analytics Provides Insights/Discovery for Intepretation (1)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311" name="Google Shape;311;g8b81aa5748_2_1"/>
          <p:cNvSpPr txBox="1">
            <a:spLocks noGrp="1"/>
          </p:cNvSpPr>
          <p:nvPr>
            <p:ph idx="4294967295"/>
          </p:nvPr>
        </p:nvSpPr>
        <p:spPr>
          <a:xfrm>
            <a:off x="382768" y="1437391"/>
            <a:ext cx="5345113" cy="40782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ctr" anchorCtr="0">
            <a:noAutofit/>
          </a:bodyPr>
          <a:lstStyle/>
          <a:p>
            <a:pPr marL="609585" indent="-431789">
              <a:lnSpc>
                <a:spcPct val="100000"/>
              </a:lnSpc>
              <a:spcBef>
                <a:spcPts val="400"/>
              </a:spcBef>
              <a:buSzPts val="1500"/>
              <a:buChar char="○"/>
            </a:pPr>
            <a:r>
              <a:rPr lang="en" sz="2000" dirty="0"/>
              <a:t>Number of Records: 7,399 initial cleaned</a:t>
            </a:r>
            <a:endParaRPr sz="2000" dirty="0"/>
          </a:p>
          <a:p>
            <a:pPr marL="609585" indent="-431789">
              <a:lnSpc>
                <a:spcPct val="100000"/>
              </a:lnSpc>
              <a:spcBef>
                <a:spcPts val="0"/>
              </a:spcBef>
              <a:buSzPts val="1500"/>
              <a:buChar char="○"/>
            </a:pPr>
            <a:r>
              <a:rPr lang="en" sz="2000" dirty="0"/>
              <a:t>Geographic Coverage: 10 of 24 counties</a:t>
            </a:r>
            <a:endParaRPr sz="2000" dirty="0"/>
          </a:p>
          <a:p>
            <a:pPr marL="609585" indent="-431789">
              <a:lnSpc>
                <a:spcPct val="100000"/>
              </a:lnSpc>
              <a:spcBef>
                <a:spcPts val="0"/>
              </a:spcBef>
              <a:buSzPts val="1500"/>
              <a:buChar char="○"/>
            </a:pPr>
            <a:r>
              <a:rPr lang="en" sz="2000" dirty="0"/>
              <a:t>Year Issue: 1770-1870 </a:t>
            </a:r>
            <a:br>
              <a:rPr lang="en" sz="2000" dirty="0"/>
            </a:br>
            <a:r>
              <a:rPr lang="en" sz="1600" dirty="0"/>
              <a:t>(delayed manumissions)</a:t>
            </a:r>
            <a:endParaRPr sz="1600" dirty="0"/>
          </a:p>
          <a:p>
            <a:pPr marL="609585" indent="-431789">
              <a:lnSpc>
                <a:spcPct val="100000"/>
              </a:lnSpc>
              <a:spcBef>
                <a:spcPts val="0"/>
              </a:spcBef>
              <a:buSzPts val="1500"/>
              <a:buChar char="○"/>
            </a:pPr>
            <a:r>
              <a:rPr lang="en" sz="2000" dirty="0"/>
              <a:t>Age Range: 0 (infant) – 80 </a:t>
            </a:r>
            <a:br>
              <a:rPr lang="en" sz="2000" dirty="0"/>
            </a:br>
            <a:r>
              <a:rPr lang="en" sz="1600" dirty="0"/>
              <a:t>(original max = 237)</a:t>
            </a:r>
            <a:endParaRPr sz="1600" dirty="0"/>
          </a:p>
          <a:p>
            <a:pPr marL="609585" indent="-431789">
              <a:lnSpc>
                <a:spcPct val="100000"/>
              </a:lnSpc>
              <a:spcBef>
                <a:spcPts val="0"/>
              </a:spcBef>
              <a:buSzPts val="1500"/>
              <a:buChar char="○"/>
            </a:pPr>
            <a:r>
              <a:rPr lang="en" sz="2000" dirty="0"/>
              <a:t>Male: 47.9% </a:t>
            </a:r>
            <a:endParaRPr sz="2000" dirty="0"/>
          </a:p>
          <a:p>
            <a:pPr marL="609585" indent="-431789">
              <a:lnSpc>
                <a:spcPct val="100000"/>
              </a:lnSpc>
              <a:spcBef>
                <a:spcPts val="0"/>
              </a:spcBef>
              <a:buSzPts val="1500"/>
              <a:buChar char="○"/>
            </a:pPr>
            <a:r>
              <a:rPr lang="en" sz="2000" dirty="0"/>
              <a:t>Female: 51.7% </a:t>
            </a:r>
            <a:endParaRPr sz="2000" dirty="0"/>
          </a:p>
          <a:p>
            <a:pPr marL="609585" indent="-431789">
              <a:lnSpc>
                <a:spcPct val="100000"/>
              </a:lnSpc>
              <a:spcBef>
                <a:spcPts val="0"/>
              </a:spcBef>
              <a:buSzPts val="1500"/>
              <a:buChar char="○"/>
            </a:pPr>
            <a:r>
              <a:rPr lang="en" sz="2000" dirty="0"/>
              <a:t>Unknown: 523</a:t>
            </a:r>
            <a:endParaRPr sz="2000" dirty="0"/>
          </a:p>
        </p:txBody>
      </p:sp>
      <p:sp>
        <p:nvSpPr>
          <p:cNvPr id="313" name="Google Shape;313;g8b81aa5748_2_1"/>
          <p:cNvSpPr txBox="1"/>
          <p:nvPr/>
        </p:nvSpPr>
        <p:spPr>
          <a:xfrm>
            <a:off x="1707769" y="1471911"/>
            <a:ext cx="1993200" cy="61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" sz="2000" b="1" dirty="0">
                <a:latin typeface="Century Gothic"/>
                <a:ea typeface="Century Gothic"/>
                <a:cs typeface="Century Gothic"/>
                <a:sym typeface="Century Gothic"/>
              </a:rPr>
              <a:t>Manumissions</a:t>
            </a:r>
            <a:endParaRPr sz="2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g8b81aa5748_2_1"/>
          <p:cNvSpPr txBox="1"/>
          <p:nvPr/>
        </p:nvSpPr>
        <p:spPr>
          <a:xfrm>
            <a:off x="6754291" y="1437391"/>
            <a:ext cx="32732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" sz="2000" b="1" dirty="0">
                <a:latin typeface="Century Gothic"/>
                <a:ea typeface="Century Gothic"/>
                <a:cs typeface="Century Gothic"/>
                <a:sym typeface="Century Gothic"/>
              </a:rPr>
              <a:t>Certificates of Freedom</a:t>
            </a:r>
            <a:endParaRPr sz="2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g8b81aa5748_2_1"/>
          <p:cNvSpPr/>
          <p:nvPr/>
        </p:nvSpPr>
        <p:spPr>
          <a:xfrm>
            <a:off x="2818651" y="2676356"/>
            <a:ext cx="685835" cy="484738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8b81aa5748_2_1"/>
          <p:cNvSpPr/>
          <p:nvPr/>
        </p:nvSpPr>
        <p:spPr>
          <a:xfrm>
            <a:off x="6464120" y="4012308"/>
            <a:ext cx="3657600" cy="498764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0858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0"/>
          <p:cNvSpPr txBox="1">
            <a:spLocks noGrp="1"/>
          </p:cNvSpPr>
          <p:nvPr>
            <p:ph type="title" idx="4294967295"/>
          </p:nvPr>
        </p:nvSpPr>
        <p:spPr>
          <a:xfrm>
            <a:off x="447248" y="454914"/>
            <a:ext cx="10494056" cy="6592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EFEFE"/>
              </a:buClr>
              <a:buSzPts val="1100"/>
            </a:pPr>
            <a:r>
              <a:rPr lang="en" sz="3600" dirty="0">
                <a:solidFill>
                  <a:schemeClr val="accent1"/>
                </a:solidFill>
              </a:rPr>
              <a:t>Basic Descriptive Analytics Provides Insights/Discovery for Intepretation (2)</a:t>
            </a:r>
            <a:endParaRPr sz="3600" dirty="0">
              <a:solidFill>
                <a:schemeClr val="accent1"/>
              </a:solidFill>
            </a:endParaRPr>
          </a:p>
        </p:txBody>
      </p:sp>
      <p:pic>
        <p:nvPicPr>
          <p:cNvPr id="365" name="Google Shape;36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4818" y="930697"/>
            <a:ext cx="4478916" cy="260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7321" y="3388854"/>
            <a:ext cx="4478916" cy="27255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7" name="Google Shape;367;p40"/>
          <p:cNvCxnSpPr/>
          <p:nvPr/>
        </p:nvCxnSpPr>
        <p:spPr>
          <a:xfrm>
            <a:off x="5726933" y="713509"/>
            <a:ext cx="0" cy="543098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100F7F-640F-F618-5279-29F504692565}"/>
              </a:ext>
            </a:extLst>
          </p:cNvPr>
          <p:cNvSpPr txBox="1"/>
          <p:nvPr/>
        </p:nvSpPr>
        <p:spPr>
          <a:xfrm>
            <a:off x="8618706" y="2013626"/>
            <a:ext cx="3210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3200" dirty="0">
                <a:solidFill>
                  <a:schemeClr val="accent1"/>
                </a:solidFill>
              </a:rPr>
              <a:t>What happened around 1831/32?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763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 txBox="1">
            <a:spLocks noGrp="1"/>
          </p:cNvSpPr>
          <p:nvPr>
            <p:ph type="title" idx="4294967295"/>
          </p:nvPr>
        </p:nvSpPr>
        <p:spPr>
          <a:xfrm>
            <a:off x="3373438" y="0"/>
            <a:ext cx="8818562" cy="1412875"/>
          </a:xfrm>
          <a:prstGeom prst="rect">
            <a:avLst/>
          </a:prstGeom>
          <a:noFill/>
          <a:ln>
            <a:noFill/>
          </a:ln>
          <a:effectLst>
            <a:outerShdw blurRad="50799">
              <a:srgbClr val="000000">
                <a:alpha val="60000"/>
              </a:srgbClr>
            </a:outerShdw>
          </a:effectLst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  LoS Data Biography: Maryland Historical Context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73" name="Google Shape;373;p41"/>
          <p:cNvSpPr txBox="1">
            <a:spLocks noGrp="1"/>
          </p:cNvSpPr>
          <p:nvPr>
            <p:ph type="body" idx="4294967295"/>
          </p:nvPr>
        </p:nvSpPr>
        <p:spPr>
          <a:xfrm>
            <a:off x="0" y="1412875"/>
            <a:ext cx="6137275" cy="5445125"/>
          </a:xfrm>
          <a:prstGeom prst="rect">
            <a:avLst/>
          </a:prstGeom>
          <a:noFill/>
          <a:ln>
            <a:noFill/>
          </a:ln>
          <a:effectLst>
            <a:outerShdw blurRad="50799">
              <a:srgbClr val="000000">
                <a:alpha val="40000"/>
              </a:srgbClr>
            </a:outerShdw>
          </a:effectLst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1642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The first cargo ship with 13 Africans arrives in St. Mary's City.  The legal status of indentured servants and slaves in Maryland remains in contention.  </a:t>
            </a: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1664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Maryland legalizes slavery.</a:t>
            </a:r>
            <a:endParaRPr sz="1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1775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The Revolutionary War begins.</a:t>
            </a:r>
            <a:endParaRPr sz="1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1783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Maryland prohibits the importation of slaves. 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1783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The </a:t>
            </a:r>
            <a:r>
              <a:rPr lang="en" sz="16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Maryland Gazette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published "Vox Africanorum", an editorial denouncing the inequality in the newly formed America, which promoted liberty and freedom while enslaving thousands.</a:t>
            </a:r>
            <a:endParaRPr sz="1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1796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The Maryland General Assembly liberalizes the state's manumission laws regarding how and when a slave owner can free his/her slaves.</a:t>
            </a:r>
            <a:endParaRPr sz="1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1831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The Maryland Colonizational Society forms to colonize Maryland blacks in Africa.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1832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In response to the Nat Turner Revolt, Maryland's legislature prohibits free blacks from entering the state.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endParaRPr sz="1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dirty="0"/>
          </a:p>
        </p:txBody>
      </p:sp>
      <p:sp>
        <p:nvSpPr>
          <p:cNvPr id="374" name="Google Shape;374;p41"/>
          <p:cNvSpPr txBox="1">
            <a:spLocks noGrp="1"/>
          </p:cNvSpPr>
          <p:nvPr>
            <p:ph type="body" idx="4294967295"/>
          </p:nvPr>
        </p:nvSpPr>
        <p:spPr>
          <a:xfrm>
            <a:off x="6334125" y="1614488"/>
            <a:ext cx="5857875" cy="5243512"/>
          </a:xfrm>
          <a:prstGeom prst="rect">
            <a:avLst/>
          </a:prstGeom>
          <a:noFill/>
          <a:ln>
            <a:noFill/>
          </a:ln>
          <a:effectLst>
            <a:outerShdw blurRad="50799">
              <a:srgbClr val="000000">
                <a:alpha val="40000"/>
              </a:srgbClr>
            </a:outerShdw>
          </a:effectLst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1857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The U.S. Supreme Court hands down the Dred Scott decision, which denied African Americans equal rights as citizens. </a:t>
            </a:r>
            <a:endParaRPr dirty="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1860- 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Maryland General Assembly outlaws manumission by deed or will.</a:t>
            </a:r>
            <a:endParaRPr dirty="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1861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The Civil War begins. </a:t>
            </a:r>
            <a:endParaRPr dirty="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1862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Slavery is abolished in District of Columbia.</a:t>
            </a:r>
            <a:endParaRPr dirty="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1863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Lincoln issues the Emancipation Proclamation, which frees all slaves in the territories currently in rebellion.</a:t>
            </a:r>
            <a:endParaRPr dirty="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1864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On November 1, slavery is abolished in Maryland.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1865</a:t>
            </a:r>
            <a:r>
              <a:rPr lang="en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Slavery is abolished in all of the states by the 13th Amendment.</a:t>
            </a:r>
            <a:endParaRPr sz="1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599"/>
            <a:ext cx="2233733" cy="14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1"/>
          <p:cNvSpPr/>
          <p:nvPr/>
        </p:nvSpPr>
        <p:spPr>
          <a:xfrm>
            <a:off x="149726" y="5510151"/>
            <a:ext cx="6109348" cy="1250868"/>
          </a:xfrm>
          <a:prstGeom prst="rect">
            <a:avLst/>
          </a:prstGeom>
          <a:noFill/>
          <a:ln w="76200" cap="flat" cmpd="sng">
            <a:solidFill>
              <a:srgbClr val="B5A0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046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 txBox="1">
            <a:spLocks noGrp="1"/>
          </p:cNvSpPr>
          <p:nvPr>
            <p:ph type="title"/>
          </p:nvPr>
        </p:nvSpPr>
        <p:spPr>
          <a:xfrm>
            <a:off x="912222" y="348408"/>
            <a:ext cx="10058400" cy="92679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b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FEFEFE"/>
              </a:buClr>
              <a:buSzPts val="1100"/>
            </a:pPr>
            <a:r>
              <a:rPr lang="en" sz="4000" dirty="0">
                <a:solidFill>
                  <a:schemeClr val="accent1"/>
                </a:solidFill>
              </a:rPr>
              <a:t>Research Topics Proposed at the Time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414" name="Google Shape;414;p24"/>
          <p:cNvSpPr txBox="1">
            <a:spLocks noGrp="1"/>
          </p:cNvSpPr>
          <p:nvPr>
            <p:ph idx="1"/>
          </p:nvPr>
        </p:nvSpPr>
        <p:spPr>
          <a:xfrm>
            <a:off x="290990" y="2169193"/>
            <a:ext cx="9952467" cy="40627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ctr" anchorCtr="0">
            <a:noAutofit/>
          </a:bodyPr>
          <a:lstStyle/>
          <a:p>
            <a:pPr marL="685783" indent="-38099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Char char="❖"/>
            </a:pPr>
            <a:r>
              <a:rPr lang="en" sz="2400" b="1" dirty="0">
                <a:solidFill>
                  <a:srgbClr val="00B050"/>
                </a:solidFill>
              </a:rPr>
              <a:t>Interactive visualization with existing data sets</a:t>
            </a:r>
          </a:p>
          <a:p>
            <a:pPr marL="685783" indent="-38099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Char char="❖"/>
            </a:pPr>
            <a:r>
              <a:rPr lang="en" sz="2400" dirty="0"/>
              <a:t>Textual data-mining with existing data sets</a:t>
            </a:r>
            <a:endParaRPr sz="2400" dirty="0"/>
          </a:p>
          <a:p>
            <a:pPr marL="685783" indent="-38099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Char char="❖"/>
            </a:pPr>
            <a:r>
              <a:rPr lang="en" sz="2400" i="1" dirty="0"/>
              <a:t>Graph database and cross-collection connections</a:t>
            </a:r>
            <a:endParaRPr sz="2400" i="1" dirty="0"/>
          </a:p>
          <a:p>
            <a:pPr marL="685783" indent="-380990">
              <a:lnSpc>
                <a:spcPct val="100000"/>
              </a:lnSpc>
              <a:spcBef>
                <a:spcPts val="400"/>
              </a:spcBef>
              <a:buSzPts val="1400"/>
              <a:buFont typeface="Noto Sans Symbols"/>
              <a:buChar char="❖"/>
            </a:pPr>
            <a:r>
              <a:rPr lang="en-US" sz="2400" dirty="0"/>
              <a:t>Adapt ontology for enslaved populations for better representation of actors, relationships, and events</a:t>
            </a:r>
          </a:p>
          <a:p>
            <a:pPr marL="685783" indent="-380990">
              <a:lnSpc>
                <a:spcPct val="100000"/>
              </a:lnSpc>
              <a:spcBef>
                <a:spcPts val="400"/>
              </a:spcBef>
              <a:buSzPts val="1400"/>
              <a:buFont typeface="Noto Sans Symbols"/>
              <a:buChar char="❖"/>
            </a:pPr>
            <a:r>
              <a:rPr lang="en-US" sz="2400" b="1" dirty="0">
                <a:solidFill>
                  <a:srgbClr val="92D050"/>
                </a:solidFill>
              </a:rPr>
              <a:t>Metadata extensions or “retrofits” to enable connections across collections</a:t>
            </a:r>
          </a:p>
          <a:p>
            <a:pPr marL="685783" indent="-380990">
              <a:lnSpc>
                <a:spcPct val="100000"/>
              </a:lnSpc>
              <a:spcBef>
                <a:spcPts val="400"/>
              </a:spcBef>
              <a:buSzPts val="1400"/>
              <a:buFont typeface="Noto Sans Symbols"/>
              <a:buChar char="❖"/>
            </a:pPr>
            <a:r>
              <a:rPr lang="en-US" sz="2400" dirty="0"/>
              <a:t>Probability models and machine learning to automate connection discovery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F30E51-A6BC-91B3-ABEA-57C4C46F8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6" y="-37386"/>
            <a:ext cx="3222171" cy="2206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F4BCE-C0EE-1797-EB2B-58EBE43876A9}"/>
              </a:ext>
            </a:extLst>
          </p:cNvPr>
          <p:cNvSpPr txBox="1"/>
          <p:nvPr/>
        </p:nvSpPr>
        <p:spPr>
          <a:xfrm>
            <a:off x="3429000" y="6389519"/>
            <a:ext cx="8240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Graph Image Source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 Shimizu, C. et al, </a:t>
            </a:r>
            <a:r>
              <a:rPr lang="en-US" sz="12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enslaved ontology: Peoples of the historic slave trade. Journal of Web Semantics, Vol. 63, August 2020. </a:t>
            </a:r>
            <a:r>
              <a:rPr lang="en-US" sz="12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https://doi.org/10.1016/j.websem.2020.100567</a:t>
            </a:r>
            <a:endParaRPr lang="en-US" sz="12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09C8F-1827-5EF5-FE55-56651037E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175" y="1274290"/>
            <a:ext cx="3329032" cy="24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59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3CDA-3D3C-8EFA-E277-E04BF185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6600" dirty="0"/>
            </a:br>
            <a:r>
              <a:rPr lang="en-US" sz="4000" u="sng" dirty="0"/>
              <a:t>Case Study 2:</a:t>
            </a:r>
            <a:br>
              <a:rPr lang="en-US" sz="6600" dirty="0"/>
            </a:br>
            <a:r>
              <a:rPr lang="en-US" sz="6600" dirty="0"/>
              <a:t>Historical Black Lives Matter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4227B-114B-A85F-E4EC-E95662522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 deeper look at data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68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1FC94-BADD-B274-FA87-F4B346E32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725" y="116342"/>
            <a:ext cx="6010275" cy="808037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HBLM Design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CDA7-F067-D53F-753D-E724602777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8173" y="1073237"/>
            <a:ext cx="5805377" cy="5765103"/>
          </a:xfrm>
        </p:spPr>
        <p:txBody>
          <a:bodyPr>
            <a:normAutofit/>
          </a:bodyPr>
          <a:lstStyle/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Extension of the CT-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LoS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research, </a:t>
            </a:r>
            <a:r>
              <a:rPr lang="en-US" dirty="0">
                <a:solidFill>
                  <a:srgbClr val="000000"/>
                </a:solidFill>
                <a:latin typeface="Aptos Display" panose="020B0004020202020204" pitchFamily="34" charset="0"/>
              </a:rPr>
              <a:t>focusing on the manumissions data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Create a series of web-based visualizations to enhance the MSA’s interactive offerings, which target educators and researchers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Explore how design principles and interactive and/or dynamic implementation </a:t>
            </a:r>
            <a:r>
              <a:rPr lang="en-US" dirty="0">
                <a:solidFill>
                  <a:srgbClr val="000000"/>
                </a:solidFill>
                <a:latin typeface="Aptos Display" panose="020B0004020202020204" pitchFamily="34" charset="0"/>
              </a:rPr>
              <a:t>can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enhance user engagement with collections.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ptos Display" panose="020B0004020202020204" pitchFamily="34" charset="0"/>
              </a:rPr>
              <a:t>Create learning/teaching artifacts 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effectLst/>
                <a:latin typeface="Aptos Display" panose="020B0004020202020204" pitchFamily="34" charset="0"/>
              </a:rPr>
              <a:t>Community Partner:</a:t>
            </a:r>
          </a:p>
          <a:p>
            <a:pPr marL="457200" lvl="1" indent="0">
              <a:buNone/>
            </a:pPr>
            <a:r>
              <a:rPr lang="en-US" b="0" i="0" u="none" strike="noStrike" dirty="0">
                <a:solidFill>
                  <a:schemeClr val="tx1"/>
                </a:solidFill>
                <a:effectLst/>
                <a:latin typeface="Aptos Display" panose="020B0004020202020204" pitchFamily="34" charset="0"/>
              </a:rPr>
              <a:t>	    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Aptos Display" panose="020B0004020202020204" pitchFamily="34" charset="0"/>
              </a:rPr>
              <a:t>Maryland State Archives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	    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Aptos Display" panose="020B0004020202020204" pitchFamily="34" charset="0"/>
              </a:rPr>
              <a:t>Legacy of Slavery Program</a:t>
            </a:r>
            <a:endParaRPr lang="en-US" sz="20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marL="457200" lvl="1" indent="0">
              <a:buNone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0" indent="0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0" indent="0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6F06CF-6157-5220-9831-BD49682AC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486579"/>
              </p:ext>
            </p:extLst>
          </p:nvPr>
        </p:nvGraphicFramePr>
        <p:xfrm>
          <a:off x="6506256" y="1419433"/>
          <a:ext cx="5212112" cy="5194727"/>
        </p:xfrm>
        <a:graphic>
          <a:graphicData uri="http://schemas.openxmlformats.org/drawingml/2006/table">
            <a:tbl>
              <a:tblPr/>
              <a:tblGrid>
                <a:gridCol w="2504804">
                  <a:extLst>
                    <a:ext uri="{9D8B030D-6E8A-4147-A177-3AD203B41FA5}">
                      <a16:colId xmlns:a16="http://schemas.microsoft.com/office/drawing/2014/main" val="3423387877"/>
                    </a:ext>
                  </a:extLst>
                </a:gridCol>
                <a:gridCol w="2707308">
                  <a:extLst>
                    <a:ext uri="{9D8B030D-6E8A-4147-A177-3AD203B41FA5}">
                      <a16:colId xmlns:a16="http://schemas.microsoft.com/office/drawing/2014/main" val="1512509404"/>
                    </a:ext>
                  </a:extLst>
                </a:gridCol>
              </a:tblGrid>
              <a:tr h="38612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1D1C1D"/>
                          </a:solidFill>
                          <a:effectLst/>
                          <a:latin typeface="Aptos Display" panose="020B0004020202020204" pitchFamily="34" charset="0"/>
                        </a:rPr>
                        <a:t>Design Objectives</a:t>
                      </a:r>
                      <a:endParaRPr lang="en-US" sz="18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1D1C1D"/>
                          </a:solidFill>
                          <a:effectLst/>
                          <a:latin typeface="Aptos Display" panose="020B0004020202020204" pitchFamily="34" charset="0"/>
                        </a:rPr>
                        <a:t>Design Methods</a:t>
                      </a:r>
                      <a:endParaRPr lang="en-US" sz="18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22412"/>
                  </a:ext>
                </a:extLst>
              </a:tr>
              <a:tr h="1529818">
                <a:tc>
                  <a:txBody>
                    <a:bodyPr/>
                    <a:lstStyle/>
                    <a:p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(OBJ1)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Ensure representation of the human beings encoded within the data </a:t>
                      </a: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effectLst/>
                          <a:latin typeface="Aptos Display" panose="020B0004020202020204" pitchFamily="34" charset="0"/>
                        </a:rPr>
                        <a:t>Multiple interactive interfaces to vary perspective of data engagement.   Uniform color coding, element layout, and use of dynamic and interactive elements.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725356"/>
                  </a:ext>
                </a:extLst>
              </a:tr>
              <a:tr h="1156127">
                <a:tc>
                  <a:txBody>
                    <a:bodyPr/>
                    <a:lstStyle/>
                    <a:p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(OBJ2) 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Provide an interface that allows users to easily engage with the data </a:t>
                      </a: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effectLst/>
                          <a:latin typeface="Aptos Display" panose="020B0004020202020204" pitchFamily="34" charset="0"/>
                        </a:rPr>
                        <a:t>Beta testing and user evaluation 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107130"/>
                  </a:ext>
                </a:extLst>
              </a:tr>
              <a:tr h="1940377"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Aptos Display" panose="020B0004020202020204" pitchFamily="34" charset="0"/>
                        </a:rPr>
                        <a:t>(OBJ 3)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Facilitate discovery and communication of information contained in the collections, while taking into account the limitations of the data.</a:t>
                      </a: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effectLst/>
                          <a:latin typeface="Aptos Display" panose="020B0004020202020204" pitchFamily="34" charset="0"/>
                        </a:rPr>
                        <a:t>Selective use of design elements and interactive interfaces to represent 1)people, 2)Time and place, 3) geography, and overview.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0479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A3882B-5C6B-6399-4F08-4B9235474439}"/>
              </a:ext>
            </a:extLst>
          </p:cNvPr>
          <p:cNvSpPr txBox="1"/>
          <p:nvPr/>
        </p:nvSpPr>
        <p:spPr>
          <a:xfrm>
            <a:off x="6506256" y="169159"/>
            <a:ext cx="558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ptos Display" panose="020B0004020202020204" pitchFamily="34" charset="0"/>
              </a:rPr>
              <a:t>Research Methodology</a:t>
            </a:r>
            <a:r>
              <a:rPr lang="en-US" b="1" dirty="0">
                <a:latin typeface="Aptos Display" panose="020B0004020202020204" pitchFamily="34" charset="0"/>
              </a:rPr>
              <a:t>:  </a:t>
            </a:r>
            <a:r>
              <a:rPr lang="en-US" dirty="0">
                <a:latin typeface="Aptos Display" panose="020B0004020202020204" pitchFamily="34" charset="0"/>
              </a:rPr>
              <a:t>Data visualization design and case study. Dissemination via public web-based interactive data visualization and published blog on the </a:t>
            </a:r>
            <a:r>
              <a:rPr lang="en-US" dirty="0" err="1">
                <a:latin typeface="Aptos Display" panose="020B0004020202020204" pitchFamily="34" charset="0"/>
              </a:rPr>
              <a:t>VisUMD</a:t>
            </a:r>
            <a:r>
              <a:rPr lang="en-US" dirty="0">
                <a:latin typeface="Aptos Display" panose="020B0004020202020204" pitchFamily="34" charset="0"/>
              </a:rPr>
              <a:t> site via Medium.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1C174-526F-D178-6CCE-0FCAA26C7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7" y="4551463"/>
            <a:ext cx="912980" cy="80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34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>
            <a:spLocks noGrp="1"/>
          </p:cNvSpPr>
          <p:nvPr>
            <p:ph type="title" idx="4294967295"/>
          </p:nvPr>
        </p:nvSpPr>
        <p:spPr>
          <a:xfrm>
            <a:off x="163285" y="104795"/>
            <a:ext cx="11081658" cy="80960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33" tIns="91433" rIns="91433" bIns="91433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EFEFE"/>
              </a:buClr>
              <a:buSzPts val="1100"/>
            </a:pPr>
            <a:r>
              <a:rPr lang="en" sz="4000" dirty="0">
                <a:solidFill>
                  <a:schemeClr val="accent1"/>
                </a:solidFill>
              </a:rPr>
              <a:t>Data Sourcing: Freedom Records from the MSA</a:t>
            </a:r>
            <a:endParaRPr sz="4000" dirty="0">
              <a:solidFill>
                <a:schemeClr val="accent1"/>
              </a:solidFill>
            </a:endParaRPr>
          </a:p>
        </p:txBody>
      </p:sp>
      <p:pic>
        <p:nvPicPr>
          <p:cNvPr id="98" name="Google Shape;98;p4"/>
          <p:cNvPicPr preferRelativeResize="0"/>
          <p:nvPr/>
        </p:nvPicPr>
        <p:blipFill rotWithShape="1">
          <a:blip r:embed="rId3">
            <a:alphaModFix/>
          </a:blip>
          <a:srcRect l="58514" t="-1922" r="9053" b="1919"/>
          <a:stretch/>
        </p:blipFill>
        <p:spPr>
          <a:xfrm>
            <a:off x="7585911" y="641779"/>
            <a:ext cx="4524548" cy="551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1445" y="1690910"/>
            <a:ext cx="3179523" cy="384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/>
          <p:nvPr/>
        </p:nvSpPr>
        <p:spPr>
          <a:xfrm>
            <a:off x="4015462" y="5733773"/>
            <a:ext cx="3351488" cy="4103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Manumissions Documents</a:t>
            </a:r>
            <a:endParaRPr sz="1867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915" y="1690910"/>
            <a:ext cx="2784265" cy="393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459390" y="5673363"/>
            <a:ext cx="3118800" cy="531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Certificate of Freedom</a:t>
            </a:r>
            <a:r>
              <a:rPr lang="en" sz="1867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867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35671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DC4BB-C7F0-4142-B8B5-D623AEA9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Viz Design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64306-1175-F0EB-81F0-43C108C54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0" y="640081"/>
            <a:ext cx="3959232" cy="53144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05946-9451-4704-9EC9-B55C7D70F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Text, text, text!</a:t>
            </a:r>
          </a:p>
          <a:p>
            <a:r>
              <a:rPr lang="en-US" sz="3600" dirty="0"/>
              <a:t>Non-standard information</a:t>
            </a:r>
          </a:p>
          <a:p>
            <a:r>
              <a:rPr lang="en-US" sz="3600" dirty="0"/>
              <a:t>Representation of human beings</a:t>
            </a:r>
          </a:p>
          <a:p>
            <a:r>
              <a:rPr lang="en-US" sz="3600" dirty="0"/>
              <a:t>Engage and Communicate</a:t>
            </a:r>
          </a:p>
          <a:p>
            <a:r>
              <a:rPr lang="en-US" sz="3600" dirty="0"/>
              <a:t>Ideal design vs. technical capability </a:t>
            </a:r>
          </a:p>
          <a:p>
            <a:pPr marL="186262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4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3FD7F-D275-439D-BE8E-71AD8175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35" y="1"/>
            <a:ext cx="10571997" cy="970449"/>
          </a:xfrm>
        </p:spPr>
        <p:txBody>
          <a:bodyPr/>
          <a:lstStyle/>
          <a:p>
            <a:r>
              <a:rPr lang="en-US" dirty="0"/>
              <a:t>Viz Demonstration – Tableau Dashboard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93DB0-299D-402F-B847-8989A3722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376" y="970449"/>
            <a:ext cx="10065023" cy="564456"/>
          </a:xfrm>
        </p:spPr>
        <p:txBody>
          <a:bodyPr>
            <a:normAutofit lnSpcReduction="10000"/>
          </a:bodyPr>
          <a:lstStyle/>
          <a:p>
            <a:r>
              <a:rPr lang="en-US" sz="1867" dirty="0">
                <a:solidFill>
                  <a:schemeClr val="tx1"/>
                </a:solidFill>
              </a:rPr>
              <a:t>https://public.tableau.com/app/profile/l.a.perine/viz/ManuVizPresentation/ManumissionsintheStateofMaryland1774-1874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A3F8F-72DC-423D-B888-345C7A771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583" y="1571824"/>
            <a:ext cx="6942760" cy="475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93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3ed0f7eb00_2_0"/>
          <p:cNvSpPr txBox="1">
            <a:spLocks noGrp="1"/>
          </p:cNvSpPr>
          <p:nvPr>
            <p:ph type="title"/>
          </p:nvPr>
        </p:nvSpPr>
        <p:spPr>
          <a:xfrm>
            <a:off x="113118" y="3790287"/>
            <a:ext cx="6112584" cy="15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01600" lvl="0" algn="l" rtl="0">
              <a:spcBef>
                <a:spcPts val="1000"/>
              </a:spcBef>
              <a:spcAft>
                <a:spcPts val="0"/>
              </a:spcAft>
              <a:buSzPts val="2000"/>
            </a:pPr>
            <a:r>
              <a:rPr lang="en-US" sz="2800" dirty="0"/>
              <a:t>Introduction:  </a:t>
            </a:r>
            <a:r>
              <a:rPr lang="en-US" sz="4400" dirty="0"/>
              <a:t>Lori A. Perine</a:t>
            </a:r>
            <a:br>
              <a:rPr lang="en-US" sz="4400" dirty="0"/>
            </a:br>
            <a:br>
              <a:rPr lang="en-US" sz="2400" dirty="0"/>
            </a:br>
            <a:r>
              <a:rPr lang="en-US" sz="2000" u="sng" dirty="0"/>
              <a:t>Current</a:t>
            </a:r>
            <a:r>
              <a:rPr lang="en-US" sz="2000" dirty="0"/>
              <a:t> :  </a:t>
            </a:r>
            <a:br>
              <a:rPr lang="en-US" sz="2000" dirty="0"/>
            </a:br>
            <a:r>
              <a:rPr lang="en-US" sz="2000" dirty="0"/>
              <a:t>Research Fellow, Advance Information Collaboratory, INFO/UMD</a:t>
            </a:r>
            <a:br>
              <a:rPr lang="en-US" sz="2000" dirty="0"/>
            </a:br>
            <a:r>
              <a:rPr lang="en-US" sz="2000" dirty="0"/>
              <a:t>Special Assistant, AI and Data Analytics, MIA</a:t>
            </a:r>
            <a:br>
              <a:rPr lang="en-US" sz="2000" dirty="0"/>
            </a:br>
            <a:br>
              <a:rPr lang="en-US" sz="2000" dirty="0"/>
            </a:br>
            <a:r>
              <a:rPr lang="en-US" sz="2000" u="sng" dirty="0"/>
              <a:t>Former</a:t>
            </a:r>
            <a:r>
              <a:rPr lang="en-US" sz="2000" dirty="0"/>
              <a:t>: Associate Researcher, NIST Trustworthy AI</a:t>
            </a: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39" name="Google Shape;239;g23ed0f7eb00_2_0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9926" b="9926"/>
          <a:stretch/>
        </p:blipFill>
        <p:spPr>
          <a:xfrm>
            <a:off x="0" y="0"/>
            <a:ext cx="3054000" cy="3776400"/>
          </a:xfrm>
          <a:prstGeom prst="rect">
            <a:avLst/>
          </a:prstGeom>
        </p:spPr>
      </p:pic>
      <p:pic>
        <p:nvPicPr>
          <p:cNvPr id="240" name="Google Shape;240;g23ed0f7eb00_2_0"/>
          <p:cNvPicPr preferRelativeResize="0">
            <a:picLocks noGrp="1"/>
          </p:cNvPicPr>
          <p:nvPr>
            <p:ph type="pic" idx="3"/>
          </p:nvPr>
        </p:nvPicPr>
        <p:blipFill>
          <a:blip r:embed="rId4"/>
          <a:srcRect l="25203" r="25203"/>
          <a:stretch/>
        </p:blipFill>
        <p:spPr>
          <a:xfrm>
            <a:off x="9125713" y="0"/>
            <a:ext cx="3054001" cy="3776400"/>
          </a:xfrm>
          <a:prstGeom prst="rect">
            <a:avLst/>
          </a:prstGeom>
        </p:spPr>
      </p:pic>
      <p:pic>
        <p:nvPicPr>
          <p:cNvPr id="241" name="Google Shape;241;g23ed0f7eb00_2_0"/>
          <p:cNvPicPr preferRelativeResize="0">
            <a:picLocks noGrp="1"/>
          </p:cNvPicPr>
          <p:nvPr>
            <p:ph type="pic" idx="4"/>
          </p:nvPr>
        </p:nvPicPr>
        <p:blipFill>
          <a:blip r:embed="rId5"/>
          <a:srcRect t="3824" b="3824"/>
          <a:stretch/>
        </p:blipFill>
        <p:spPr>
          <a:xfrm>
            <a:off x="6083808" y="0"/>
            <a:ext cx="3054000" cy="3776399"/>
          </a:xfrm>
          <a:prstGeom prst="rect">
            <a:avLst/>
          </a:prstGeom>
        </p:spPr>
      </p:pic>
      <p:pic>
        <p:nvPicPr>
          <p:cNvPr id="242" name="Google Shape;242;g23ed0f7eb00_2_0"/>
          <p:cNvPicPr preferRelativeResize="0">
            <a:picLocks noGrp="1"/>
          </p:cNvPicPr>
          <p:nvPr>
            <p:ph type="pic" idx="5"/>
          </p:nvPr>
        </p:nvPicPr>
        <p:blipFill>
          <a:blip r:embed="rId6"/>
          <a:srcRect l="5521" r="5521"/>
          <a:stretch/>
        </p:blipFill>
        <p:spPr>
          <a:xfrm>
            <a:off x="3041904" y="0"/>
            <a:ext cx="3054001" cy="3776400"/>
          </a:xfrm>
          <a:prstGeom prst="rect">
            <a:avLst/>
          </a:prstGeom>
        </p:spPr>
      </p:pic>
      <p:sp>
        <p:nvSpPr>
          <p:cNvPr id="243" name="Google Shape;243;g23ed0f7eb00_2_0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3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44" name="Google Shape;244;g23ed0f7eb00_2_0"/>
          <p:cNvSpPr txBox="1">
            <a:spLocks noGrp="1"/>
          </p:cNvSpPr>
          <p:nvPr>
            <p:ph type="body" idx="1"/>
          </p:nvPr>
        </p:nvSpPr>
        <p:spPr>
          <a:xfrm>
            <a:off x="6225703" y="3909816"/>
            <a:ext cx="5966298" cy="15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u="sng" dirty="0">
                <a:latin typeface="+mj-lt"/>
              </a:rPr>
              <a:t>Research Interests</a:t>
            </a:r>
            <a:r>
              <a:rPr lang="en-US" dirty="0">
                <a:latin typeface="+mj-lt"/>
              </a:rPr>
              <a:t>:</a:t>
            </a: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latin typeface="+mj-lt"/>
              </a:rPr>
              <a:t>Responsible and Trustworthy AI</a:t>
            </a: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latin typeface="+mj-lt"/>
              </a:rPr>
              <a:t>Computational Archival Science</a:t>
            </a: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latin typeface="+mj-lt"/>
              </a:rPr>
              <a:t>Public Interest Technology</a:t>
            </a: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latin typeface="+mj-lt"/>
              </a:rPr>
              <a:t>Computational Archival Science</a:t>
            </a: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latin typeface="+mj-lt"/>
              </a:rPr>
              <a:t>International Tech Policy and Coalitions</a:t>
            </a: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u="sng" dirty="0">
                <a:latin typeface="+mj-lt"/>
              </a:rPr>
              <a:t>Faculty Affiliations: </a:t>
            </a:r>
            <a:r>
              <a:rPr lang="en-US" dirty="0">
                <a:latin typeface="+mj-lt"/>
              </a:rPr>
              <a:t>UMD, CUA, Montgomery College</a:t>
            </a: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latin typeface="+mj-lt"/>
              </a:rPr>
              <a:t>PhD candidate @ </a:t>
            </a:r>
            <a:r>
              <a:rPr lang="en-US" dirty="0" err="1">
                <a:latin typeface="+mj-lt"/>
              </a:rPr>
              <a:t>iSchool</a:t>
            </a:r>
            <a:r>
              <a:rPr lang="en-US" dirty="0">
                <a:latin typeface="+mj-lt"/>
              </a:rPr>
              <a:t> (INFO)</a:t>
            </a:r>
            <a:endParaRPr dirty="0">
              <a:latin typeface="+mj-lt"/>
            </a:endParaRP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800"/>
              </a:spcAft>
              <a:buNone/>
            </a:pPr>
            <a:r>
              <a:rPr lang="en-US" dirty="0"/>
              <a:t>P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C2E26-ED0F-4A85-8F2F-C60A3E1E3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5F11E-9C94-4B9C-8A0E-6DC38BCC1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Dynamic and interactive elements help to engage interest and tell a story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Position of elements aids interaction and engagement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Variety in elements supports investigation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Similar information presented with different marks and interactivity can support broader communication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Static elements and background provide context/reference points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Color palette is important – colorblind user feedback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Fewer elements + high interactive =  interest + usability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B1DB4-1E1D-AFF3-0670-529E7E37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332" y="1916318"/>
            <a:ext cx="2863584" cy="3471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65364-2D0B-AAD3-E1FE-A63B9392C640}"/>
              </a:ext>
            </a:extLst>
          </p:cNvPr>
          <p:cNvSpPr txBox="1"/>
          <p:nvPr/>
        </p:nvSpPr>
        <p:spPr>
          <a:xfrm>
            <a:off x="814251" y="5817219"/>
            <a:ext cx="1034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L. Perine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(Dec. 2020). Historic Black Lives Matter: Visualizing Hidden Heritage in Legacy of Slavery Collections. [Blog] </a:t>
            </a:r>
            <a:r>
              <a:rPr lang="en-US" sz="1200" b="0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VisUMD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Visualization at University of Maryland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Available at: https://medium.com/visumd/historic-black-lives-matter-visualizing-hidden-heritage-in-legacy-of-slavery-collections-23d3266dd0c5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9363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3CDA-3D3C-8EFA-E277-E04BF185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6600" dirty="0"/>
            </a:br>
            <a:r>
              <a:rPr lang="en-US" sz="4000" u="sng" dirty="0"/>
              <a:t>Case Study 3</a:t>
            </a:r>
            <a:r>
              <a:rPr lang="en-US" sz="4400" dirty="0"/>
              <a:t>:</a:t>
            </a:r>
            <a:br>
              <a:rPr lang="en-US" sz="6600" dirty="0"/>
            </a:br>
            <a:r>
              <a:rPr kumimoji="0" lang="en" sz="53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Leveraging Cloud-based OpenAI’s LLMs to Create Learning-as-a-Service (LaaS) Solutions for Culturally Rich Conversational AI: A Study Using the Legacy of Slavery Dataset </a:t>
            </a:r>
            <a:endParaRPr lang="en-US" sz="5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4227B-114B-A85F-E4EC-E95662522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Applying emergin</a:t>
            </a:r>
            <a:r>
              <a:rPr lang="en-US" dirty="0"/>
              <a:t>g computational technology: LLM </a:t>
            </a:r>
          </a:p>
          <a:p>
            <a:r>
              <a:rPr lang="en-US" dirty="0"/>
              <a:t>Research by </a:t>
            </a:r>
            <a:r>
              <a:rPr lang="en-US" b="1" dirty="0"/>
              <a:t>Rajesh Kumar </a:t>
            </a:r>
            <a:r>
              <a:rPr lang="en-US" b="1" dirty="0" err="1"/>
              <a:t>Gnanasekaran</a:t>
            </a:r>
            <a:r>
              <a:rPr lang="en-US" dirty="0"/>
              <a:t>, AIC Fellow, Doctoral Candidate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19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1FC94-BADD-B274-FA87-F4B346E32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725" y="116342"/>
            <a:ext cx="6010275" cy="808037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LaaS-GPT 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CDA7-F067-D53F-753D-E724602777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0623" y="1013960"/>
            <a:ext cx="5805377" cy="5765103"/>
          </a:xfrm>
        </p:spPr>
        <p:txBody>
          <a:bodyPr>
            <a:normAutofit fontScale="92500" lnSpcReduction="10000"/>
          </a:bodyPr>
          <a:lstStyle/>
          <a:p>
            <a:pPr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Aptos Display" panose="020B0004020202020204" pitchFamily="34" charset="0"/>
              </a:rPr>
              <a:t>Need for increased support to learn/teach programming and to use Computational Thinking practices in the Archives and Library Sciences field via open source methods</a:t>
            </a:r>
            <a:endParaRPr lang="en-US" dirty="0">
              <a:solidFill>
                <a:srgbClr val="000000"/>
              </a:solidFill>
              <a:latin typeface="Aptos Display" panose="020B0004020202020204" pitchFamily="34" charset="0"/>
            </a:endParaRP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ptos Display" panose="020B0004020202020204" pitchFamily="34" charset="0"/>
              </a:rPr>
              <a:t>C</a:t>
            </a:r>
            <a:r>
              <a:rPr lang="en" sz="2000" dirty="0">
                <a:solidFill>
                  <a:schemeClr val="dk1"/>
                </a:solidFill>
                <a:latin typeface="Aptos Display" panose="020B0004020202020204" pitchFamily="34" charset="0"/>
              </a:rPr>
              <a:t>reate unique LaaS solutions in the form of cloud-hosted, coherent and modularized digital notebooks that could be publicly accessed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dk1"/>
                </a:solidFill>
                <a:latin typeface="Aptos Display" panose="020B0004020202020204" pitchFamily="34" charset="0"/>
              </a:rPr>
              <a:t>Serve as self-teaching material for</a:t>
            </a:r>
            <a:r>
              <a:rPr lang="en-US" sz="2000" dirty="0">
                <a:solidFill>
                  <a:schemeClr val="dk1"/>
                </a:solidFill>
                <a:latin typeface="Aptos Display" panose="020B0004020202020204" pitchFamily="34" charset="0"/>
              </a:rPr>
              <a:t> interested individuals on advanced computational thinking topics in a simple manner</a:t>
            </a:r>
            <a:endParaRPr lang="en-US" dirty="0">
              <a:solidFill>
                <a:schemeClr val="dk1"/>
              </a:solidFill>
              <a:latin typeface="Aptos Display" panose="020B0004020202020204" pitchFamily="34" charset="0"/>
            </a:endParaRP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" dirty="0">
                <a:solidFill>
                  <a:schemeClr val="dk1"/>
                </a:solidFill>
                <a:latin typeface="Aptos Display" panose="020B0004020202020204" pitchFamily="34" charset="0"/>
              </a:rPr>
              <a:t>U</a:t>
            </a:r>
            <a:r>
              <a:rPr lang="en" sz="2000" dirty="0">
                <a:solidFill>
                  <a:schemeClr val="dk1"/>
                </a:solidFill>
                <a:latin typeface="Aptos Display" panose="020B0004020202020204" pitchFamily="34" charset="0"/>
              </a:rPr>
              <a:t>se culturally rich dataset collections </a:t>
            </a:r>
            <a:r>
              <a:rPr lang="en" dirty="0">
                <a:solidFill>
                  <a:schemeClr val="dk1"/>
                </a:solidFill>
                <a:latin typeface="Aptos Display" panose="020B0004020202020204" pitchFamily="34" charset="0"/>
              </a:rPr>
              <a:t>as </a:t>
            </a:r>
            <a:r>
              <a:rPr lang="en" sz="2000" dirty="0">
                <a:solidFill>
                  <a:schemeClr val="dk1"/>
                </a:solidFill>
                <a:latin typeface="Aptos Display" panose="020B0004020202020204" pitchFamily="34" charset="0"/>
              </a:rPr>
              <a:t>case stud</a:t>
            </a:r>
            <a:r>
              <a:rPr lang="en" dirty="0">
                <a:solidFill>
                  <a:schemeClr val="dk1"/>
                </a:solidFill>
                <a:latin typeface="Aptos Display" panose="020B0004020202020204" pitchFamily="34" charset="0"/>
              </a:rPr>
              <a:t>ies in these</a:t>
            </a:r>
            <a:r>
              <a:rPr lang="en" sz="2000" dirty="0">
                <a:solidFill>
                  <a:schemeClr val="dk1"/>
                </a:solidFill>
                <a:latin typeface="Aptos Display" panose="020B0004020202020204" pitchFamily="34" charset="0"/>
              </a:rPr>
              <a:t> LaaS solutions. </a:t>
            </a:r>
            <a:r>
              <a:rPr lang="en" dirty="0">
                <a:solidFill>
                  <a:schemeClr val="dk1"/>
                </a:solidFill>
                <a:latin typeface="Aptos Display" panose="020B0004020202020204" pitchFamily="34" charset="0"/>
              </a:rPr>
              <a:t>A</a:t>
            </a:r>
            <a:r>
              <a:rPr lang="en" sz="2000" dirty="0">
                <a:solidFill>
                  <a:schemeClr val="dk1"/>
                </a:solidFill>
                <a:latin typeface="Aptos Display" panose="020B0004020202020204" pitchFamily="34" charset="0"/>
              </a:rPr>
              <a:t>dds a third benefit </a:t>
            </a:r>
            <a:r>
              <a:rPr lang="en" dirty="0">
                <a:solidFill>
                  <a:schemeClr val="dk1"/>
                </a:solidFill>
                <a:latin typeface="Aptos Display" panose="020B0004020202020204" pitchFamily="34" charset="0"/>
              </a:rPr>
              <a:t>by enabling access to these datasets </a:t>
            </a:r>
            <a:r>
              <a:rPr lang="en" sz="2000" dirty="0">
                <a:solidFill>
                  <a:schemeClr val="dk1"/>
                </a:solidFill>
                <a:latin typeface="Aptos Display" panose="020B0004020202020204" pitchFamily="34" charset="0"/>
              </a:rPr>
              <a:t>for research and analysis by the budding students and researchers </a:t>
            </a:r>
            <a:r>
              <a:rPr lang="en-US" dirty="0">
                <a:solidFill>
                  <a:srgbClr val="000000"/>
                </a:solidFill>
                <a:latin typeface="Aptos Display" panose="020B0004020202020204" pitchFamily="34" charset="0"/>
              </a:rPr>
              <a:t>Create learning/teaching artifacts 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UMD Team: R.K.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Gnanasekaran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, Dr. Richard Marciano, 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effectLst/>
                <a:latin typeface="Aptos Display" panose="020B0004020202020204" pitchFamily="34" charset="0"/>
              </a:rPr>
              <a:t>Community Partner/Collaborator: C.E. Haley,</a:t>
            </a:r>
          </a:p>
          <a:p>
            <a:pPr marL="457200" lvl="1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	   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Maryland State Archives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latin typeface="Aptos Display" panose="020B0004020202020204" pitchFamily="34" charset="0"/>
              </a:rPr>
              <a:t>	   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Legacy of Slavery Program</a:t>
            </a:r>
            <a:endParaRPr lang="en-US" sz="2000" dirty="0">
              <a:solidFill>
                <a:srgbClr val="000000"/>
              </a:solidFill>
              <a:latin typeface="Aptos Display" panose="020B0004020202020204" pitchFamily="34" charset="0"/>
            </a:endParaRPr>
          </a:p>
          <a:p>
            <a:pPr marL="457200" lvl="1" indent="0">
              <a:buNone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0" indent="0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0" indent="0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6F06CF-6157-5220-9831-BD49682AC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291775"/>
              </p:ext>
            </p:extLst>
          </p:nvPr>
        </p:nvGraphicFramePr>
        <p:xfrm>
          <a:off x="6198449" y="1593670"/>
          <a:ext cx="5805377" cy="4964922"/>
        </p:xfrm>
        <a:graphic>
          <a:graphicData uri="http://schemas.openxmlformats.org/drawingml/2006/table">
            <a:tbl>
              <a:tblPr/>
              <a:tblGrid>
                <a:gridCol w="3458103">
                  <a:extLst>
                    <a:ext uri="{9D8B030D-6E8A-4147-A177-3AD203B41FA5}">
                      <a16:colId xmlns:a16="http://schemas.microsoft.com/office/drawing/2014/main" val="3423387877"/>
                    </a:ext>
                  </a:extLst>
                </a:gridCol>
                <a:gridCol w="2347274">
                  <a:extLst>
                    <a:ext uri="{9D8B030D-6E8A-4147-A177-3AD203B41FA5}">
                      <a16:colId xmlns:a16="http://schemas.microsoft.com/office/drawing/2014/main" val="1512509404"/>
                    </a:ext>
                  </a:extLst>
                </a:gridCol>
              </a:tblGrid>
              <a:tr h="38944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1D1C1D"/>
                          </a:solidFill>
                          <a:effectLst/>
                          <a:latin typeface="Aptos Display" panose="020B0004020202020204" pitchFamily="34" charset="0"/>
                        </a:rPr>
                        <a:t>Research Questions</a:t>
                      </a:r>
                      <a:endParaRPr lang="en-US" sz="18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1D1C1D"/>
                          </a:solidFill>
                          <a:effectLst/>
                          <a:latin typeface="Aptos Display" panose="020B0004020202020204" pitchFamily="34" charset="0"/>
                        </a:rPr>
                        <a:t>Research Methods</a:t>
                      </a:r>
                      <a:endParaRPr lang="en-US" sz="18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22412"/>
                  </a:ext>
                </a:extLst>
              </a:tr>
              <a:tr h="2619627">
                <a:tc>
                  <a:txBody>
                    <a:bodyPr/>
                    <a:lstStyle/>
                    <a:p>
                      <a:pPr marL="45720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1" dirty="0">
                          <a:solidFill>
                            <a:schemeClr val="dk1"/>
                          </a:solidFill>
                        </a:rPr>
                        <a:t>(RQ1</a:t>
                      </a:r>
                      <a:r>
                        <a:rPr lang="en-US" sz="1600" b="0" i="0" dirty="0">
                          <a:solidFill>
                            <a:schemeClr val="dk1"/>
                          </a:solidFill>
                        </a:rPr>
                        <a:t>) What are the potential benefits and challenges associated with utilizing Large Language Models, such as OpenAI’s GPT models, to develop a tailored chatbot capable of exploring data from high cultural context datasets and unveiling previously undiscovered relationships and patterns within this data?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</a:rPr>
                        <a:t>Learn/Teach Python to create AI/chatbots and to perform data science on culturally rich datasets.</a:t>
                      </a:r>
                      <a:br>
                        <a:rPr lang="en-US" sz="1600" dirty="0">
                          <a:solidFill>
                            <a:schemeClr val="dk1"/>
                          </a:solidFill>
                        </a:rPr>
                      </a:br>
                      <a:endParaRPr lang="en-US" sz="1600" dirty="0">
                        <a:solidFill>
                          <a:schemeClr val="dk1"/>
                        </a:solidFill>
                      </a:endParaRPr>
                    </a:p>
                    <a:p>
                      <a:pPr marL="11430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</a:rPr>
                        <a:t>Tools: Python,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</a:rPr>
                        <a:t>Jupyter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</a:rPr>
                        <a:t> Notebooks, Chat GPT, Tableau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725356"/>
                  </a:ext>
                </a:extLst>
              </a:tr>
              <a:tr h="1943975"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solidFill>
                            <a:schemeClr val="dk1"/>
                          </a:solidFill>
                        </a:rPr>
                        <a:t>(RQ2) </a:t>
                      </a:r>
                      <a:r>
                        <a:rPr lang="en-US" sz="1600" b="0" i="0" dirty="0">
                          <a:solidFill>
                            <a:schemeClr val="dk1"/>
                          </a:solidFill>
                        </a:rPr>
                        <a:t>How can we compare GPT models with traditional, non-AI exploratory data analysis models?</a:t>
                      </a:r>
                    </a:p>
                    <a:p>
                      <a:pPr marL="457200" lvl="0" indent="0" algn="l" rtl="0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endParaRPr lang="en-US" sz="1600" i="1" dirty="0">
                        <a:solidFill>
                          <a:schemeClr val="dk1"/>
                        </a:solidFill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Perform aggregate data analysis via chatbot and compare with open source data analysis via Tableau</a:t>
                      </a:r>
                      <a:br>
                        <a:rPr lang="en" sz="1600" dirty="0">
                          <a:solidFill>
                            <a:schemeClr val="dk1"/>
                          </a:solidFill>
                        </a:rPr>
                      </a:b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Tools:  LangChain and Tableau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endParaRPr lang="en-US" sz="1600" b="1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1992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A3882B-5C6B-6399-4F08-4B9235474439}"/>
              </a:ext>
            </a:extLst>
          </p:cNvPr>
          <p:cNvSpPr txBox="1"/>
          <p:nvPr/>
        </p:nvSpPr>
        <p:spPr>
          <a:xfrm>
            <a:off x="6306623" y="38521"/>
            <a:ext cx="5589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ptos Display" panose="020B0004020202020204" pitchFamily="34" charset="0"/>
              </a:rPr>
              <a:t>Research Methodology</a:t>
            </a:r>
            <a:r>
              <a:rPr lang="en-US" b="1" dirty="0">
                <a:latin typeface="Aptos Display" panose="020B0004020202020204" pitchFamily="34" charset="0"/>
              </a:rPr>
              <a:t>:  </a:t>
            </a:r>
            <a:r>
              <a:rPr lang="en-US" dirty="0">
                <a:latin typeface="Aptos Display" panose="020B0004020202020204" pitchFamily="34" charset="0"/>
              </a:rPr>
              <a:t>Exploratory case-study </a:t>
            </a:r>
            <a:r>
              <a:rPr lang="en-US" dirty="0"/>
              <a:t>using  of primarily opensource data analytics tools and methods applied to DTA dataset from the MSA collections. Dissemination via </a:t>
            </a:r>
            <a:r>
              <a:rPr lang="en-US" dirty="0" err="1"/>
              <a:t>Jupyter</a:t>
            </a:r>
            <a:r>
              <a:rPr lang="en-US" dirty="0"/>
              <a:t> notebooks, peer-reviewed paper, presentations.</a:t>
            </a:r>
            <a:endParaRPr lang="en-US" dirty="0">
              <a:latin typeface="Aptos Display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1C174-526F-D178-6CCE-0FCAA26C7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73" y="5971353"/>
            <a:ext cx="912980" cy="80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09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  <a:p>
            <a:pPr>
              <a:buSzPts val="1300"/>
            </a:pPr>
            <a:endParaRPr sz="1733" b="0"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4294967295"/>
          </p:nvPr>
        </p:nvSpPr>
        <p:spPr>
          <a:xfrm>
            <a:off x="153134" y="150480"/>
            <a:ext cx="7132638" cy="1168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600" b="1" dirty="0">
                <a:solidFill>
                  <a:schemeClr val="bg1"/>
                </a:solidFill>
              </a:rPr>
              <a:t>Data: Domestic Traffic Ads </a:t>
            </a:r>
            <a:br>
              <a:rPr lang="en" sz="3600" b="1" dirty="0">
                <a:solidFill>
                  <a:schemeClr val="bg1"/>
                </a:solidFill>
              </a:rPr>
            </a:br>
            <a:r>
              <a:rPr lang="en" sz="2800" b="1" dirty="0">
                <a:solidFill>
                  <a:schemeClr val="bg1"/>
                </a:solidFill>
              </a:rPr>
              <a:t>MSA Legacy of Slavery Project (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1824 to 1864)</a:t>
            </a:r>
            <a:endParaRPr sz="28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207" name="Google Shape;2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6900" y="2198811"/>
            <a:ext cx="4286980" cy="458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801" y="3119683"/>
            <a:ext cx="46863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002420"/>
            <a:ext cx="35179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AE9F7-16CC-1AF9-ADC1-F32143B3E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279" y="78156"/>
            <a:ext cx="1944793" cy="2402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A863CC-0FBE-025C-06F9-AE36F79F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57" y="4359791"/>
            <a:ext cx="2473086" cy="242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F7EBA-5E23-4AF4-5314-36013CD68778}"/>
              </a:ext>
            </a:extLst>
          </p:cNvPr>
          <p:cNvSpPr txBox="1"/>
          <p:nvPr/>
        </p:nvSpPr>
        <p:spPr>
          <a:xfrm>
            <a:off x="153134" y="1336119"/>
            <a:ext cx="70477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>
                <a:solidFill>
                  <a:srgbClr val="3B4551"/>
                </a:solidFill>
                <a:effectLst/>
                <a:latin typeface="Verdana" panose="020B0604030504040204" pitchFamily="34" charset="0"/>
              </a:rPr>
              <a:t>“[D]</a:t>
            </a:r>
            <a:r>
              <a:rPr lang="en-US" sz="1600" b="0" i="1" dirty="0" err="1">
                <a:solidFill>
                  <a:srgbClr val="3B4551"/>
                </a:solidFill>
                <a:effectLst/>
                <a:latin typeface="Verdana" panose="020B0604030504040204" pitchFamily="34" charset="0"/>
              </a:rPr>
              <a:t>omestic</a:t>
            </a:r>
            <a:r>
              <a:rPr lang="en-US" sz="1600" b="0" i="1" dirty="0">
                <a:solidFill>
                  <a:srgbClr val="3B4551"/>
                </a:solidFill>
                <a:effectLst/>
                <a:latin typeface="Verdana" panose="020B0604030504040204" pitchFamily="34" charset="0"/>
              </a:rPr>
              <a:t> traffic is defined as the interstate and intrastate trade of enslaved men, women, women and children. Similar to runaway ads and committal notices, domestic traffic ads were a means of communicating to the general public the subscriber’s desire to buy or sell a slave(s). Ads could be placed by private slave dealers and agents, gentry in need of domestic help, yeomen in need of extra field hands, or a public sale of an estate by the orphan’s court</a:t>
            </a:r>
            <a:r>
              <a:rPr lang="en-US" b="0" i="1" dirty="0">
                <a:solidFill>
                  <a:srgbClr val="3B4551"/>
                </a:solidFill>
                <a:effectLst/>
                <a:latin typeface="Verdana" panose="020B0604030504040204" pitchFamily="34" charset="0"/>
              </a:rPr>
              <a:t>.” MSA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30105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/>
          </a:p>
          <a:p>
            <a:pPr>
              <a:buSzPts val="1300"/>
            </a:pPr>
            <a:endParaRPr sz="1733" b="0"/>
          </a:p>
        </p:txBody>
      </p:sp>
      <p:pic>
        <p:nvPicPr>
          <p:cNvPr id="249" name="Google Shape;24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395" y="1409691"/>
            <a:ext cx="5185144" cy="260193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2"/>
          <p:cNvSpPr txBox="1"/>
          <p:nvPr/>
        </p:nvSpPr>
        <p:spPr>
          <a:xfrm>
            <a:off x="216197" y="741101"/>
            <a:ext cx="518514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n" b="1" dirty="0">
                <a:solidFill>
                  <a:schemeClr val="dk1"/>
                </a:solidFill>
                <a:latin typeface="Aptos Display" panose="020B0004020202020204" pitchFamily="34" charset="0"/>
                <a:ea typeface="Source Sans Pro"/>
                <a:cs typeface="Source Sans Pro"/>
                <a:sym typeface="Source Sans Pro"/>
              </a:rPr>
              <a:t>Use DTA with LLM to create a Contextualized AI Chatbot (RQ1)</a:t>
            </a:r>
            <a:endParaRPr b="1" dirty="0">
              <a:solidFill>
                <a:schemeClr val="dk1"/>
              </a:solidFill>
              <a:latin typeface="Aptos Display" panose="020B0004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45745FE-1D18-1228-5FE3-CAC674AC29AE}"/>
              </a:ext>
            </a:extLst>
          </p:cNvPr>
          <p:cNvSpPr/>
          <p:nvPr/>
        </p:nvSpPr>
        <p:spPr>
          <a:xfrm>
            <a:off x="5615476" y="927562"/>
            <a:ext cx="1392864" cy="2764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21463-30BF-1FA9-CC8F-EA245B5BB905}"/>
              </a:ext>
            </a:extLst>
          </p:cNvPr>
          <p:cNvSpPr txBox="1"/>
          <p:nvPr/>
        </p:nvSpPr>
        <p:spPr>
          <a:xfrm>
            <a:off x="5620504" y="3811981"/>
            <a:ext cx="6471684" cy="286232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PILOT FINDINGS: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DTA content was </a:t>
            </a:r>
            <a:r>
              <a:rPr lang="en-US" b="1" u="sng" dirty="0">
                <a:solidFill>
                  <a:schemeClr val="tx2"/>
                </a:solidFill>
              </a:rPr>
              <a:t>not AI-ready </a:t>
            </a:r>
            <a:r>
              <a:rPr lang="en-US" dirty="0">
                <a:solidFill>
                  <a:schemeClr val="bg1"/>
                </a:solidFill>
              </a:rPr>
              <a:t>and needed </a:t>
            </a:r>
            <a:r>
              <a:rPr lang="en-US" b="1" u="sng" dirty="0">
                <a:solidFill>
                  <a:schemeClr val="tx2"/>
                </a:solidFill>
              </a:rPr>
              <a:t>significant pre-processing</a:t>
            </a:r>
            <a:r>
              <a:rPr lang="en-US" b="1" u="sng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 lend itself to generative AI.</a:t>
            </a:r>
          </a:p>
          <a:p>
            <a:r>
              <a:rPr lang="en-US" dirty="0">
                <a:solidFill>
                  <a:schemeClr val="bg1"/>
                </a:solidFill>
              </a:rPr>
              <a:t>GPT models </a:t>
            </a:r>
            <a:r>
              <a:rPr lang="en-US" b="1" u="sng" dirty="0">
                <a:solidFill>
                  <a:schemeClr val="tx2"/>
                </a:solidFill>
              </a:rPr>
              <a:t>need to understand the context </a:t>
            </a:r>
            <a:r>
              <a:rPr lang="en-US" dirty="0">
                <a:solidFill>
                  <a:schemeClr val="bg1"/>
                </a:solidFill>
              </a:rPr>
              <a:t>of the DTA collection and be further trained.</a:t>
            </a:r>
          </a:p>
          <a:p>
            <a:r>
              <a:rPr lang="en-US" dirty="0">
                <a:solidFill>
                  <a:schemeClr val="bg1"/>
                </a:solidFill>
              </a:rPr>
              <a:t>GPT models have parameters that allow </a:t>
            </a:r>
            <a:r>
              <a:rPr lang="en-US" dirty="0">
                <a:solidFill>
                  <a:schemeClr val="tx2"/>
                </a:solidFill>
              </a:rPr>
              <a:t>for </a:t>
            </a:r>
            <a:r>
              <a:rPr lang="en-US" b="1" u="sng" dirty="0">
                <a:solidFill>
                  <a:schemeClr val="tx2"/>
                </a:solidFill>
              </a:rPr>
              <a:t>some control of trustworthiness</a:t>
            </a:r>
            <a:r>
              <a:rPr lang="en-US" dirty="0">
                <a:solidFill>
                  <a:schemeClr val="tx2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GPT models seem to be able to duplicate some of the level of analysis seen in non-AI exploratory case studies.  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Google Shape;257;p43">
            <a:extLst>
              <a:ext uri="{FF2B5EF4-FFF2-40B4-BE49-F238E27FC236}">
                <a16:creationId xmlns:a16="http://schemas.microsoft.com/office/drawing/2014/main" id="{7F5924C6-452C-F142-27B1-E8A7218D0747}"/>
              </a:ext>
            </a:extLst>
          </p:cNvPr>
          <p:cNvSpPr txBox="1"/>
          <p:nvPr/>
        </p:nvSpPr>
        <p:spPr>
          <a:xfrm>
            <a:off x="7222476" y="721425"/>
            <a:ext cx="4869712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n" b="1" dirty="0">
                <a:solidFill>
                  <a:schemeClr val="dk1"/>
                </a:solidFill>
                <a:latin typeface="+mj-lt"/>
                <a:ea typeface="Source Sans Pro"/>
                <a:cs typeface="Source Sans Pro"/>
                <a:sym typeface="Source Sans Pro"/>
              </a:rPr>
              <a:t>Perform Data Analysis on DTA dataset &amp; Comparative Analysis (RQ2)</a:t>
            </a:r>
            <a:endParaRPr b="1" dirty="0">
              <a:solidFill>
                <a:schemeClr val="dk1"/>
              </a:solidFill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D93DF0-2C00-7414-3F10-C873B87DAA2E}"/>
              </a:ext>
            </a:extLst>
          </p:cNvPr>
          <p:cNvGrpSpPr/>
          <p:nvPr/>
        </p:nvGrpSpPr>
        <p:grpSpPr>
          <a:xfrm>
            <a:off x="7416441" y="1552382"/>
            <a:ext cx="4481783" cy="1855176"/>
            <a:chOff x="7478472" y="979452"/>
            <a:chExt cx="4481783" cy="1855176"/>
          </a:xfrm>
        </p:grpSpPr>
        <p:pic>
          <p:nvPicPr>
            <p:cNvPr id="4098" name="Picture 2" descr="Tableau, from Salesforce">
              <a:extLst>
                <a:ext uri="{FF2B5EF4-FFF2-40B4-BE49-F238E27FC236}">
                  <a16:creationId xmlns:a16="http://schemas.microsoft.com/office/drawing/2014/main" id="{B2B6CF11-3646-8DDD-880C-AAEE965C4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4751" y="2137727"/>
              <a:ext cx="2575504" cy="69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76EF31-2962-F693-AA57-05D15A1AD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2575" b="15482"/>
            <a:stretch/>
          </p:blipFill>
          <p:spPr>
            <a:xfrm>
              <a:off x="7478472" y="1058150"/>
              <a:ext cx="4481783" cy="8052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0F00AA-A800-0B61-627A-8D12439E6AB4}"/>
                </a:ext>
              </a:extLst>
            </p:cNvPr>
            <p:cNvSpPr txBox="1"/>
            <p:nvPr/>
          </p:nvSpPr>
          <p:spPr>
            <a:xfrm>
              <a:off x="8314661" y="2021207"/>
              <a:ext cx="701748" cy="47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VS.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BCF513-DB01-EE43-BC7B-6454418998D7}"/>
                </a:ext>
              </a:extLst>
            </p:cNvPr>
            <p:cNvSpPr txBox="1"/>
            <p:nvPr/>
          </p:nvSpPr>
          <p:spPr>
            <a:xfrm>
              <a:off x="7688546" y="979452"/>
              <a:ext cx="4061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err="1"/>
                <a:t>LangChain</a:t>
              </a:r>
              <a:r>
                <a:rPr lang="en-US" i="1" dirty="0"/>
                <a:t> CSV Agent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244E5FB-ADA0-80A4-A803-30EE55ED3551}"/>
              </a:ext>
            </a:extLst>
          </p:cNvPr>
          <p:cNvSpPr txBox="1"/>
          <p:nvPr/>
        </p:nvSpPr>
        <p:spPr>
          <a:xfrm>
            <a:off x="145973" y="5252859"/>
            <a:ext cx="574455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00050" indent="-114300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Reference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“Conversing with the Past: Re-examining the Legacy of Slavery in Domestic Traffic Newspaper Advertisements with OpenAI's GPT3 LLM”.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R. Kumar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Gnanasekaran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C. E. Haley, and R. Marciano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In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UCL Press/AEOLIAN edited collection: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Artificial Intelligence for Cultural Heritage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Organisations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across the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Atlantic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be published in 2024. </a:t>
            </a:r>
            <a:endParaRPr lang="en-US" sz="1400" b="0" dirty="0">
              <a:effectLst/>
            </a:endParaRPr>
          </a:p>
          <a:p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AEDFE-551A-C0D2-5F15-F150C895A0D8}"/>
              </a:ext>
            </a:extLst>
          </p:cNvPr>
          <p:cNvSpPr txBox="1"/>
          <p:nvPr/>
        </p:nvSpPr>
        <p:spPr>
          <a:xfrm>
            <a:off x="145972" y="75549"/>
            <a:ext cx="928012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DTA and LaaS/Gen AI Pilot Project </a:t>
            </a:r>
            <a:r>
              <a:rPr lang="en-US" sz="3600" dirty="0">
                <a:solidFill>
                  <a:schemeClr val="bg1"/>
                </a:solidFill>
              </a:rPr>
              <a:t>(2023)</a:t>
            </a:r>
          </a:p>
        </p:txBody>
      </p:sp>
    </p:spTree>
    <p:extLst>
      <p:ext uri="{BB962C8B-B14F-4D97-AF65-F5344CB8AC3E}">
        <p14:creationId xmlns:p14="http://schemas.microsoft.com/office/powerpoint/2010/main" val="3433610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61C0D-7F92-C538-9641-00C24E69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5300" dirty="0">
                <a:solidFill>
                  <a:schemeClr val="tx1"/>
                </a:solidFill>
              </a:rPr>
            </a:br>
            <a:r>
              <a:rPr lang="en-US" sz="4000" u="sng" dirty="0">
                <a:solidFill>
                  <a:schemeClr val="tx1"/>
                </a:solidFill>
              </a:rPr>
              <a:t>Case Study 4</a:t>
            </a:r>
            <a:r>
              <a:rPr lang="en-US" sz="5300" dirty="0">
                <a:solidFill>
                  <a:schemeClr val="tx1"/>
                </a:solidFill>
              </a:rPr>
              <a:t>: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Harnessing Gen AI to Support Exploration and Discovery in Library and Archival Collections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04135-6C21-1D97-4F0D-EF9B69C9C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+mn-lt"/>
                <a:cs typeface="+mn-cs"/>
              </a:rPr>
              <a:t>AN adventure on the frontier of innovation </a:t>
            </a:r>
            <a:endParaRPr lang="en-US" sz="2400" dirty="0">
              <a:highlight>
                <a:srgbClr val="FFFF00"/>
              </a:highlight>
              <a:latin typeface="+mn-lt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34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1FC94-BADD-B274-FA87-F4B346E32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1" y="138589"/>
            <a:ext cx="6010939" cy="80771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CDA7-F067-D53F-753D-E72460277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1" y="1288430"/>
            <a:ext cx="6127896" cy="531627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Funding from the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hlinkClick r:id="rId3"/>
              </a:rPr>
              <a:t>IMLS National Leadership Grant for Libraries (NLG-L)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program (</a:t>
            </a:r>
            <a:r>
              <a:rPr lang="en-US" dirty="0">
                <a:solidFill>
                  <a:srgbClr val="000000"/>
                </a:solidFill>
                <a:latin typeface="Aptos Display" panose="020B0004020202020204" pitchFamily="34" charset="0"/>
              </a:rPr>
              <a:t>July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2024)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NLG-L Goal 3 &amp; Objective 3.2: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‘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Improve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the ability of libraries and archives to provide broad 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access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to and use of information and collections’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&amp; 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‘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Support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innovative approaches to 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digital collection management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.’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effectLst/>
                <a:latin typeface="Aptos Display" panose="020B0004020202020204" pitchFamily="34" charset="0"/>
              </a:rPr>
              <a:t>Community Partners/Collaborators:</a:t>
            </a:r>
          </a:p>
          <a:p>
            <a:pPr marL="457200" lvl="1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	   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MSA/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LoS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latin typeface="Aptos Display" panose="020B0004020202020204" pitchFamily="34" charset="0"/>
              </a:rPr>
              <a:t>	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6F06CF-6157-5220-9831-BD49682AC030}"/>
              </a:ext>
            </a:extLst>
          </p:cNvPr>
          <p:cNvGraphicFramePr>
            <a:graphicFrameLocks noGrp="1"/>
          </p:cNvGraphicFramePr>
          <p:nvPr/>
        </p:nvGraphicFramePr>
        <p:xfrm>
          <a:off x="6278880" y="1288430"/>
          <a:ext cx="5828059" cy="5410080"/>
        </p:xfrm>
        <a:graphic>
          <a:graphicData uri="http://schemas.openxmlformats.org/drawingml/2006/table">
            <a:tbl>
              <a:tblPr/>
              <a:tblGrid>
                <a:gridCol w="2778671">
                  <a:extLst>
                    <a:ext uri="{9D8B030D-6E8A-4147-A177-3AD203B41FA5}">
                      <a16:colId xmlns:a16="http://schemas.microsoft.com/office/drawing/2014/main" val="3423387877"/>
                    </a:ext>
                  </a:extLst>
                </a:gridCol>
                <a:gridCol w="3049388">
                  <a:extLst>
                    <a:ext uri="{9D8B030D-6E8A-4147-A177-3AD203B41FA5}">
                      <a16:colId xmlns:a16="http://schemas.microsoft.com/office/drawing/2014/main" val="1512509404"/>
                    </a:ext>
                  </a:extLst>
                </a:gridCol>
              </a:tblGrid>
              <a:tr h="46624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1D1C1D"/>
                          </a:solidFill>
                          <a:effectLst/>
                          <a:latin typeface="Aptos Display" panose="020B0004020202020204" pitchFamily="34" charset="0"/>
                        </a:rPr>
                        <a:t>Research Questions</a:t>
                      </a:r>
                      <a:endParaRPr lang="en-US" sz="18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1D1C1D"/>
                          </a:solidFill>
                          <a:effectLst/>
                          <a:latin typeface="Aptos Display" panose="020B0004020202020204" pitchFamily="34" charset="0"/>
                        </a:rPr>
                        <a:t>Research Methods</a:t>
                      </a:r>
                      <a:endParaRPr lang="en-US" sz="18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22412"/>
                  </a:ext>
                </a:extLst>
              </a:tr>
              <a:tr h="1647944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(RQ1)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 How should we further curate library and archival collections to make them AI-ready? </a:t>
                      </a: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Research collection curation techniques and AI-readiness to support generative AI work and refine GPT models to understand a collection’s context.</a:t>
                      </a: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725356"/>
                  </a:ext>
                </a:extLst>
              </a:tr>
              <a:tr h="116561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(RQ2)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 How can we compare GPT models with traditional, non-AI exploratory data analysis models? </a:t>
                      </a: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Interrogate the DTA dataset using traditional, non-AI approaches for comparison with GPT model results.</a:t>
                      </a: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107130"/>
                  </a:ext>
                </a:extLst>
              </a:tr>
              <a:tr h="213026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(RQ3)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 How can we incorporate socio-technical considerations to promote trustworthiness and mitigate potential bias arising from the use of GPT models with library and archival collections?</a:t>
                      </a: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Engage domain experts and community members in GPT model design and evaluation via surveys and focus groups; and incorporate their contextual input for data preparation, prompt engineering, and model training.</a:t>
                      </a:r>
                      <a:endParaRPr lang="en-US" sz="16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450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A3882B-5C6B-6399-4F08-4B9235474439}"/>
              </a:ext>
            </a:extLst>
          </p:cNvPr>
          <p:cNvSpPr txBox="1"/>
          <p:nvPr/>
        </p:nvSpPr>
        <p:spPr>
          <a:xfrm>
            <a:off x="6278880" y="642099"/>
            <a:ext cx="580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ptos Display" panose="020B0004020202020204" pitchFamily="34" charset="0"/>
              </a:rPr>
              <a:t>Research Methodology</a:t>
            </a:r>
            <a:r>
              <a:rPr lang="en-US" b="1" dirty="0">
                <a:latin typeface="Aptos Display" panose="020B0004020202020204" pitchFamily="34" charset="0"/>
              </a:rPr>
              <a:t>:  Exploratory Case-Study with Stakeholder Participation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1C174-526F-D178-6CCE-0FCAA26C7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1" y="3475978"/>
            <a:ext cx="912980" cy="807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7B9648-F03C-EFDE-2623-9501490F2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886" y="3195098"/>
            <a:ext cx="912981" cy="136947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97F61BB-6F96-A2DF-81B5-8BCA910E4ADE}"/>
              </a:ext>
            </a:extLst>
          </p:cNvPr>
          <p:cNvSpPr txBox="1">
            <a:spLocks/>
          </p:cNvSpPr>
          <p:nvPr/>
        </p:nvSpPr>
        <p:spPr>
          <a:xfrm>
            <a:off x="394760" y="4431096"/>
            <a:ext cx="5391540" cy="2040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Project Team</a:t>
            </a:r>
          </a:p>
          <a:p>
            <a:pPr marL="457200" marR="0" lvl="1" indent="-4572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RQ1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: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Richard Marciano (PI):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Professor</a:t>
            </a:r>
            <a:b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</a:b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Rajesh Kumar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Gnanasekaran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: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Doctoral Candidate,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iSchool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, U. of Maryland, campus IT director</a:t>
            </a:r>
            <a:b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</a:b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  <a:p>
            <a:pPr marL="457200" marR="0" lvl="1" indent="-4572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RQ2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: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Mark Conrad: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Digital Archivist, AI-Collaboratory (formerly with the U.S. National Archives)</a:t>
            </a:r>
            <a:b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</a:b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D1C1D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  <a:p>
            <a:pPr marL="457200" marR="0" lvl="1" indent="-4572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RQ3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: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Lori Perine: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AIC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Research Fellow &amp; former Associate Researcher in Trustworthy AI at the National Institute of Standards and Technology (NIST). </a:t>
            </a:r>
          </a:p>
        </p:txBody>
      </p:sp>
    </p:spTree>
    <p:extLst>
      <p:ext uri="{BB962C8B-B14F-4D97-AF65-F5344CB8AC3E}">
        <p14:creationId xmlns:p14="http://schemas.microsoft.com/office/powerpoint/2010/main" val="3240747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37</a:t>
            </a:fld>
            <a:endParaRPr/>
          </a:p>
          <a:p>
            <a:pPr>
              <a:buSzPts val="1300"/>
            </a:pPr>
            <a:endParaRPr sz="1733" b="0"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4294967295"/>
          </p:nvPr>
        </p:nvSpPr>
        <p:spPr>
          <a:xfrm>
            <a:off x="153134" y="150480"/>
            <a:ext cx="7132638" cy="1168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600" b="1" dirty="0">
                <a:solidFill>
                  <a:schemeClr val="bg1"/>
                </a:solidFill>
              </a:rPr>
              <a:t>Data: Domestic Traffic Ads </a:t>
            </a:r>
            <a:br>
              <a:rPr lang="en" sz="3600" b="1" dirty="0">
                <a:solidFill>
                  <a:schemeClr val="bg1"/>
                </a:solidFill>
              </a:rPr>
            </a:br>
            <a:r>
              <a:rPr lang="en" sz="2800" b="1" dirty="0">
                <a:solidFill>
                  <a:schemeClr val="bg1"/>
                </a:solidFill>
              </a:rPr>
              <a:t>MSA Legacy of Slavery Project (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1824 to 1864)</a:t>
            </a:r>
            <a:endParaRPr sz="28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207" name="Google Shape;2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6900" y="2198811"/>
            <a:ext cx="4286980" cy="458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801" y="3119683"/>
            <a:ext cx="46863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002420"/>
            <a:ext cx="35179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AE9F7-16CC-1AF9-ADC1-F32143B3E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279" y="78156"/>
            <a:ext cx="1944793" cy="2402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A863CC-0FBE-025C-06F9-AE36F79F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57" y="4359791"/>
            <a:ext cx="2473086" cy="242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F7EBA-5E23-4AF4-5314-36013CD68778}"/>
              </a:ext>
            </a:extLst>
          </p:cNvPr>
          <p:cNvSpPr txBox="1"/>
          <p:nvPr/>
        </p:nvSpPr>
        <p:spPr>
          <a:xfrm>
            <a:off x="153134" y="1336119"/>
            <a:ext cx="70477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>
                <a:solidFill>
                  <a:srgbClr val="3B4551"/>
                </a:solidFill>
                <a:effectLst/>
                <a:latin typeface="Verdana" panose="020B0604030504040204" pitchFamily="34" charset="0"/>
              </a:rPr>
              <a:t>“[D]</a:t>
            </a:r>
            <a:r>
              <a:rPr lang="en-US" sz="1600" b="0" i="1" dirty="0" err="1">
                <a:solidFill>
                  <a:srgbClr val="3B4551"/>
                </a:solidFill>
                <a:effectLst/>
                <a:latin typeface="Verdana" panose="020B0604030504040204" pitchFamily="34" charset="0"/>
              </a:rPr>
              <a:t>omestic</a:t>
            </a:r>
            <a:r>
              <a:rPr lang="en-US" sz="1600" b="0" i="1" dirty="0">
                <a:solidFill>
                  <a:srgbClr val="3B4551"/>
                </a:solidFill>
                <a:effectLst/>
                <a:latin typeface="Verdana" panose="020B0604030504040204" pitchFamily="34" charset="0"/>
              </a:rPr>
              <a:t> traffic is defined as the interstate and intrastate trade of enslaved men, women, women and children. Similar to runaway ads and committal notices, domestic traffic ads were a means of communicating to the general public the subscriber’s desire to buy or sell a slave(s). Ads could be placed by private slave dealers and agents, gentry in need of domestic help, yeomen in need of extra field hands, or a public sale of an estate by the orphan’s court</a:t>
            </a:r>
            <a:r>
              <a:rPr lang="en-US" b="0" i="1" dirty="0">
                <a:solidFill>
                  <a:srgbClr val="3B4551"/>
                </a:solidFill>
                <a:effectLst/>
                <a:latin typeface="Verdana" panose="020B0604030504040204" pitchFamily="34" charset="0"/>
              </a:rPr>
              <a:t>.” MSA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37392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38</a:t>
            </a:fld>
            <a:endParaRPr/>
          </a:p>
          <a:p>
            <a:pPr>
              <a:buSzPts val="1300"/>
            </a:pPr>
            <a:endParaRPr sz="1733" b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3C22A07-4A2F-313E-6F37-C68738D90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384733"/>
              </p:ext>
            </p:extLst>
          </p:nvPr>
        </p:nvGraphicFramePr>
        <p:xfrm>
          <a:off x="463401" y="2407920"/>
          <a:ext cx="5016793" cy="4088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Google Shape;285;p47">
            <a:extLst>
              <a:ext uri="{FF2B5EF4-FFF2-40B4-BE49-F238E27FC236}">
                <a16:creationId xmlns:a16="http://schemas.microsoft.com/office/drawing/2014/main" id="{33F443F9-753F-D87B-D1CD-30E5B938476B}"/>
              </a:ext>
            </a:extLst>
          </p:cNvPr>
          <p:cNvSpPr txBox="1">
            <a:spLocks/>
          </p:cNvSpPr>
          <p:nvPr/>
        </p:nvSpPr>
        <p:spPr>
          <a:xfrm>
            <a:off x="5929422" y="531601"/>
            <a:ext cx="6092460" cy="5879359"/>
          </a:xfrm>
          <a:prstGeom prst="rect">
            <a:avLst/>
          </a:prstGeom>
          <a:ln w="50800"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800"/>
              <a:buNone/>
            </a:pPr>
            <a:r>
              <a:rPr lang="en-US" sz="2400" b="1" i="1" dirty="0">
                <a:solidFill>
                  <a:schemeClr val="tx2"/>
                </a:solidFill>
              </a:rPr>
              <a:t>RQ3 - How can we incorporate socio-technical considerations to promote trustworthiness and mitigate potential bias arising from the use of GPT models with library and archival collections?</a:t>
            </a:r>
            <a:br>
              <a:rPr lang="en-US" sz="2400" b="1" i="1" dirty="0">
                <a:solidFill>
                  <a:schemeClr val="dk1"/>
                </a:solidFill>
              </a:rPr>
            </a:br>
            <a:endParaRPr lang="en-US" sz="2400" b="1" i="1"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</a:pPr>
            <a:r>
              <a:rPr lang="en-US" sz="2200" dirty="0">
                <a:solidFill>
                  <a:schemeClr val="dk1"/>
                </a:solidFill>
              </a:rPr>
              <a:t>Involve user communities </a:t>
            </a:r>
            <a:r>
              <a:rPr lang="en-US" sz="2200" b="1" i="1" dirty="0">
                <a:solidFill>
                  <a:schemeClr val="accent3"/>
                </a:solidFill>
              </a:rPr>
              <a:t>throughout design and development pipeline </a:t>
            </a:r>
          </a:p>
          <a:p>
            <a:pPr lvl="1">
              <a:spcBef>
                <a:spcPts val="0"/>
              </a:spcBef>
              <a:buClr>
                <a:schemeClr val="dk1"/>
              </a:buClr>
            </a:pPr>
            <a:r>
              <a:rPr lang="en-US" sz="2200" dirty="0">
                <a:solidFill>
                  <a:schemeClr val="dk1"/>
                </a:solidFill>
              </a:rPr>
              <a:t>Capture user communities’ </a:t>
            </a:r>
            <a:r>
              <a:rPr lang="en-US" sz="2200" b="1" i="1" dirty="0">
                <a:solidFill>
                  <a:schemeClr val="accent3"/>
                </a:solidFill>
              </a:rPr>
              <a:t>expectations, concepts, relationships</a:t>
            </a:r>
            <a:r>
              <a:rPr lang="en-US" sz="2200" dirty="0">
                <a:solidFill>
                  <a:schemeClr val="dk1"/>
                </a:solidFill>
              </a:rPr>
              <a:t> concerning the archival collection and use of gen AI</a:t>
            </a:r>
          </a:p>
          <a:p>
            <a:pPr lvl="1">
              <a:spcBef>
                <a:spcPts val="0"/>
              </a:spcBef>
              <a:buClr>
                <a:schemeClr val="dk1"/>
              </a:buClr>
            </a:pPr>
            <a:r>
              <a:rPr lang="en-US" sz="2200" dirty="0">
                <a:solidFill>
                  <a:schemeClr val="dk1"/>
                </a:solidFill>
              </a:rPr>
              <a:t>Incorporate feedback through regular workshops </a:t>
            </a:r>
            <a:r>
              <a:rPr lang="en-US" sz="2200" b="1" i="1" dirty="0">
                <a:solidFill>
                  <a:schemeClr val="accent3"/>
                </a:solidFill>
              </a:rPr>
              <a:t>(human-human)</a:t>
            </a:r>
          </a:p>
          <a:p>
            <a:pPr lvl="1">
              <a:spcBef>
                <a:spcPts val="0"/>
              </a:spcBef>
              <a:buClr>
                <a:schemeClr val="dk1"/>
              </a:buClr>
            </a:pPr>
            <a:r>
              <a:rPr lang="en-US" sz="2200" dirty="0">
                <a:solidFill>
                  <a:schemeClr val="dk1"/>
                </a:solidFill>
              </a:rPr>
              <a:t>Implement feedback receiving mechanisms from the chatbot </a:t>
            </a:r>
            <a:r>
              <a:rPr lang="en-US" sz="2200" b="1" i="1" dirty="0">
                <a:solidFill>
                  <a:schemeClr val="accent3"/>
                </a:solidFill>
              </a:rPr>
              <a:t>(machine-human)</a:t>
            </a:r>
          </a:p>
          <a:p>
            <a:pPr lvl="1">
              <a:spcBef>
                <a:spcPts val="0"/>
              </a:spcBef>
              <a:buClr>
                <a:schemeClr val="dk1"/>
              </a:buClr>
            </a:pPr>
            <a:r>
              <a:rPr lang="en-US" sz="2200" dirty="0">
                <a:solidFill>
                  <a:schemeClr val="dk1"/>
                </a:solidFill>
              </a:rPr>
              <a:t>Implement solutions and guardrails in place to address </a:t>
            </a:r>
            <a:r>
              <a:rPr lang="en-US" sz="2200" b="1" i="1" dirty="0">
                <a:solidFill>
                  <a:schemeClr val="accent3"/>
                </a:solidFill>
              </a:rPr>
              <a:t>ethics, privacy, and cultural sensitivity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3DB797-95F4-DFFC-7C61-A09EAB79D528}"/>
              </a:ext>
            </a:extLst>
          </p:cNvPr>
          <p:cNvSpPr txBox="1">
            <a:spLocks/>
          </p:cNvSpPr>
          <p:nvPr/>
        </p:nvSpPr>
        <p:spPr>
          <a:xfrm>
            <a:off x="170118" y="531601"/>
            <a:ext cx="5603360" cy="168327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Incorporating a Human-Centered Approach For AI-Ready Data            </a:t>
            </a:r>
            <a:br>
              <a:rPr lang="en-US" sz="4000" dirty="0"/>
            </a:br>
            <a:endParaRPr lang="en-US" sz="4000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8A341-14E5-A378-F411-32EBCE6094BC}"/>
              </a:ext>
            </a:extLst>
          </p:cNvPr>
          <p:cNvSpPr txBox="1"/>
          <p:nvPr/>
        </p:nvSpPr>
        <p:spPr>
          <a:xfrm>
            <a:off x="1052888" y="6296680"/>
            <a:ext cx="4181833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Quality * Access*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246678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7958-F92A-3773-ADA3-C8D59474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9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Planned Workflow (1)</a:t>
            </a:r>
            <a:endParaRPr lang="en-US" sz="4000" dirty="0">
              <a:highlight>
                <a:srgbClr val="FFFF00"/>
              </a:highlight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8CB1EF8-E0DB-B3E2-3BAF-82C56078D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464658"/>
              </p:ext>
            </p:extLst>
          </p:nvPr>
        </p:nvGraphicFramePr>
        <p:xfrm>
          <a:off x="630865" y="1307805"/>
          <a:ext cx="10930270" cy="1612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6C3265D-6DF3-2B06-859E-37FE4BFC1A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43532"/>
              </p:ext>
            </p:extLst>
          </p:nvPr>
        </p:nvGraphicFramePr>
        <p:xfrm>
          <a:off x="987809" y="2920510"/>
          <a:ext cx="10216382" cy="3334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6086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1B518-DDEF-CB33-39A3-580CDD81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04B8A"/>
                </a:solidFill>
                <a:latin typeface="+mj-lt"/>
              </a:rPr>
              <a:t>Background and Motivation</a:t>
            </a:r>
          </a:p>
        </p:txBody>
      </p:sp>
    </p:spTree>
    <p:extLst>
      <p:ext uri="{BB962C8B-B14F-4D97-AF65-F5344CB8AC3E}">
        <p14:creationId xmlns:p14="http://schemas.microsoft.com/office/powerpoint/2010/main" val="3224099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7958-F92A-3773-ADA3-C8D59474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9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Planned Workflow(2)</a:t>
            </a:r>
            <a:endParaRPr lang="en-US" sz="4000" dirty="0">
              <a:highlight>
                <a:srgbClr val="FFFF00"/>
              </a:highlight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8CB1EF8-E0DB-B3E2-3BAF-82C56078D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570054"/>
              </p:ext>
            </p:extLst>
          </p:nvPr>
        </p:nvGraphicFramePr>
        <p:xfrm>
          <a:off x="423530" y="1311038"/>
          <a:ext cx="1093027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CC37A2-38D0-2212-D74D-C7238A6377C7}"/>
              </a:ext>
            </a:extLst>
          </p:cNvPr>
          <p:cNvSpPr txBox="1">
            <a:spLocks/>
          </p:cNvSpPr>
          <p:nvPr/>
        </p:nvSpPr>
        <p:spPr>
          <a:xfrm>
            <a:off x="4311704" y="2636601"/>
            <a:ext cx="7042096" cy="4028359"/>
          </a:xfrm>
          <a:prstGeom prst="rect">
            <a:avLst/>
          </a:prstGeom>
          <a:ln w="5080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Metadata added during pilot (</a:t>
            </a:r>
            <a:r>
              <a:rPr lang="en-US" b="1" i="1" dirty="0">
                <a:solidFill>
                  <a:schemeClr val="accent4"/>
                </a:solidFill>
              </a:rPr>
              <a:t>record</a:t>
            </a:r>
            <a:r>
              <a:rPr lang="en-US" dirty="0"/>
              <a:t>)</a:t>
            </a:r>
          </a:p>
          <a:p>
            <a:pPr marL="800100" lvl="1" indent="-342900">
              <a:buFont typeface="Arial" panose="020B0604020202020204" pitchFamily="34" charset="0"/>
              <a:buAutoNum type="arabicParenBoth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Terms of Service,</a:t>
            </a:r>
          </a:p>
          <a:p>
            <a:pPr marL="800100" lvl="1" indent="-342900">
              <a:buFont typeface="Arial" panose="020B0604020202020204" pitchFamily="34" charset="0"/>
              <a:buAutoNum type="arabicParenBoth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Trade Reason </a:t>
            </a:r>
          </a:p>
          <a:p>
            <a:pPr marL="800100" lvl="1" indent="-342900">
              <a:buFont typeface="Arial" panose="020B0604020202020204" pitchFamily="34" charset="0"/>
              <a:buAutoNum type="arabicParenBoth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Features</a:t>
            </a:r>
          </a:p>
          <a:p>
            <a:pPr marL="800100" lvl="1" indent="-342900">
              <a:buFont typeface="Arial" panose="020B0604020202020204" pitchFamily="34" charset="0"/>
              <a:buAutoNum type="arabicParenBoth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Terms of Sale</a:t>
            </a:r>
          </a:p>
          <a:p>
            <a:pPr marL="800100" lvl="1" indent="-342900">
              <a:buFont typeface="Arial" panose="020B0604020202020204" pitchFamily="34" charset="0"/>
              <a:buAutoNum type="arabicParenBoth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Owner</a:t>
            </a:r>
          </a:p>
          <a:p>
            <a:pPr marL="800100" lvl="1" indent="-342900">
              <a:buFont typeface="Arial" panose="020B0604020202020204" pitchFamily="34" charset="0"/>
              <a:buAutoNum type="arabicParenBoth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Optical Character Recognition (OCR) text of each DTA ad image. </a:t>
            </a:r>
            <a:endParaRPr lang="en-US" dirty="0"/>
          </a:p>
          <a:p>
            <a:r>
              <a:rPr lang="en-US" dirty="0"/>
              <a:t>Examples of potential metadata developed through stakeholder participation </a:t>
            </a:r>
            <a:r>
              <a:rPr lang="en-US" b="1" dirty="0">
                <a:solidFill>
                  <a:schemeClr val="accent4"/>
                </a:solidFill>
              </a:rPr>
              <a:t>(</a:t>
            </a:r>
            <a:r>
              <a:rPr lang="en-US" b="1" i="1" dirty="0">
                <a:solidFill>
                  <a:schemeClr val="accent4"/>
                </a:solidFill>
              </a:rPr>
              <a:t>context/use/trustworthiness focus</a:t>
            </a:r>
            <a:r>
              <a:rPr lang="en-US" b="1" dirty="0">
                <a:solidFill>
                  <a:schemeClr val="accent6"/>
                </a:solidFill>
              </a:rPr>
              <a:t>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Metadata for specific use cases (e.g.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historical research, K-12 education, higher education, look-up services in libraries or archives, interactive cultural heritage displays in museums, personal and professional genealogy,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etc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Historical contextual information</a:t>
            </a:r>
          </a:p>
          <a:p>
            <a:pPr lvl="1"/>
            <a:r>
              <a:rPr lang="en-US" dirty="0"/>
              <a:t>Labels reflecting evolution of knowledge  </a:t>
            </a:r>
          </a:p>
          <a:p>
            <a:pPr lvl="1"/>
            <a:r>
              <a:rPr lang="en-US" dirty="0"/>
              <a:t>Culturally aware labels</a:t>
            </a:r>
          </a:p>
          <a:p>
            <a:pPr lvl="1"/>
            <a:r>
              <a:rPr lang="en-US" dirty="0"/>
              <a:t>Labels reflecting user sensitivities or risk tolerances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32755-97F1-BE5C-3E75-41A309558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29" y="3111538"/>
            <a:ext cx="3745699" cy="303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91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7958-F92A-3773-ADA3-C8D59474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9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Planned Workflow (3)</a:t>
            </a:r>
            <a:endParaRPr lang="en-US" sz="4000" dirty="0">
              <a:highlight>
                <a:srgbClr val="FFFF00"/>
              </a:highlight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8CB1EF8-E0DB-B3E2-3BAF-82C56078D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294428"/>
              </p:ext>
            </p:extLst>
          </p:nvPr>
        </p:nvGraphicFramePr>
        <p:xfrm>
          <a:off x="630864" y="1554480"/>
          <a:ext cx="11164895" cy="468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8744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8FD3B-B537-6D68-6900-79895D453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" y="489857"/>
            <a:ext cx="7726680" cy="785223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Status/Opportunities/Challenges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3DB4E-2CD5-A961-3ADC-31B81451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734184"/>
            <a:ext cx="10515600" cy="473773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Status: Funding announced July 2024; Start date September 1</a:t>
            </a:r>
          </a:p>
          <a:p>
            <a:r>
              <a:rPr lang="en-US" dirty="0">
                <a:solidFill>
                  <a:schemeClr val="tx1"/>
                </a:solidFill>
              </a:rPr>
              <a:t>Opportunities</a:t>
            </a:r>
          </a:p>
          <a:p>
            <a:pPr lvl="1"/>
            <a:r>
              <a:rPr lang="en-US" sz="1900" dirty="0">
                <a:solidFill>
                  <a:schemeClr val="tx1"/>
                </a:solidFill>
                <a:latin typeface="+mj-lt"/>
              </a:rPr>
              <a:t>“S</a:t>
            </a:r>
            <a:r>
              <a:rPr lang="en-US" sz="1900" b="0" i="0" u="none" strike="noStrike" dirty="0">
                <a:solidFill>
                  <a:schemeClr val="tx1"/>
                </a:solidFill>
                <a:effectLst/>
                <a:latin typeface="+mj-lt"/>
              </a:rPr>
              <a:t>trengthen the ability of libraries and archives to serve the public and research communities by unlocking new dimensions of access, discovery, and understanding within their collections.”</a:t>
            </a:r>
          </a:p>
          <a:p>
            <a:pPr lvl="1"/>
            <a:r>
              <a:rPr lang="en-US" sz="19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Support FAIR (Findable, Accessible, Interoperable, and Reusable) principles and reproducible computational research (RCR)</a:t>
            </a:r>
            <a:endParaRPr lang="en-US" sz="19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1900" dirty="0">
                <a:solidFill>
                  <a:schemeClr val="tx1"/>
                </a:solidFill>
                <a:latin typeface="+mj-lt"/>
              </a:rPr>
              <a:t>Prototype participatory methods that may have more general application (the broader AI community can learn from library/archive practices)</a:t>
            </a:r>
          </a:p>
          <a:p>
            <a:pPr lvl="1"/>
            <a:r>
              <a:rPr lang="en-US" sz="1900" dirty="0">
                <a:solidFill>
                  <a:schemeClr val="tx1"/>
                </a:solidFill>
                <a:latin typeface="+mj-lt"/>
              </a:rPr>
              <a:t>Contribute to generalizing use of ontologies that incorporate stakeholder participation</a:t>
            </a:r>
          </a:p>
          <a:p>
            <a:r>
              <a:rPr lang="en-US" dirty="0">
                <a:solidFill>
                  <a:schemeClr val="tx1"/>
                </a:solidFill>
              </a:rPr>
              <a:t>Challenges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Adopting/adapting methods for human-human along with human-tech feedback  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Operationalizing stakeholder feedback in data processing and/or model functionality – limitations?  conceptual integrity?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Potential complexity and contradiction in stakeholder input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Misuse of </a:t>
            </a:r>
            <a:r>
              <a:rPr lang="en-US" sz="1900" dirty="0" err="1">
                <a:solidFill>
                  <a:schemeClr val="tx1"/>
                </a:solidFill>
              </a:rPr>
              <a:t>GenAI</a:t>
            </a:r>
            <a:r>
              <a:rPr lang="en-US" sz="1900" dirty="0">
                <a:solidFill>
                  <a:schemeClr val="tx1"/>
                </a:solidFill>
              </a:rPr>
              <a:t> to obscure the cultural record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06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FBEE-EF85-463E-E061-A4E4CFCD10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5429" y="312423"/>
            <a:ext cx="8088086" cy="76021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Upcoming Presentations/Conferences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276A7F-7A25-C77F-88F2-72DFE6F83032}"/>
              </a:ext>
            </a:extLst>
          </p:cNvPr>
          <p:cNvSpPr txBox="1">
            <a:spLocks/>
          </p:cNvSpPr>
          <p:nvPr/>
        </p:nvSpPr>
        <p:spPr>
          <a:xfrm>
            <a:off x="435429" y="2099073"/>
            <a:ext cx="7230291" cy="760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accent2"/>
                </a:solidFill>
              </a:rPr>
              <a:t>Funding 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1EC6E-5CBF-914A-3CCC-7B4AA3399F51}"/>
              </a:ext>
            </a:extLst>
          </p:cNvPr>
          <p:cNvSpPr txBox="1"/>
          <p:nvPr/>
        </p:nvSpPr>
        <p:spPr>
          <a:xfrm>
            <a:off x="650966" y="1072636"/>
            <a:ext cx="10472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Program Committee Member, 9</a:t>
            </a:r>
            <a:r>
              <a:rPr lang="en-US" baseline="30000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th</a:t>
            </a:r>
            <a:r>
              <a:rPr lang="en-US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Computational Archival Science (CAS) Workshop, December 2024, Washington, DC.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C851E-4015-E4C5-495D-478AE9C0069D}"/>
              </a:ext>
            </a:extLst>
          </p:cNvPr>
          <p:cNvSpPr txBox="1"/>
          <p:nvPr/>
        </p:nvSpPr>
        <p:spPr>
          <a:xfrm>
            <a:off x="906525" y="2859286"/>
            <a:ext cx="94052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2019-2020 AHRC Research Networking for UK-US Collaborations in Digital Scholarship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in Cultural Institutions called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TimesNewRomanPS-ItalicMT"/>
              </a:rPr>
              <a:t>“International Research Collaboration Network in Computational Archival Science (</a:t>
            </a:r>
            <a:r>
              <a:rPr lang="en-US" sz="1800" b="0" i="1" u="none" strike="noStrike" baseline="0" dirty="0" err="1">
                <a:solidFill>
                  <a:srgbClr val="000000"/>
                </a:solidFill>
                <a:latin typeface="TimesNewRomanPS-ItalicMT"/>
              </a:rPr>
              <a:t>iRCN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TimesNewRomanPS-ItalicMT"/>
              </a:rPr>
              <a:t>-CAS)”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, with KCL, TNA and MSA)</a:t>
            </a:r>
            <a:b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</a:br>
            <a:b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</a:br>
            <a:r>
              <a:rPr lang="en-US" sz="1800" b="0" i="0" u="none" strike="noStrike" baseline="0" dirty="0">
                <a:solidFill>
                  <a:srgbClr val="333333"/>
                </a:solidFill>
                <a:latin typeface="TimesNewRomanPSMT"/>
              </a:rPr>
              <a:t>2020-2022 IMLS Laura Bush 21st Century Librarian Program: </a:t>
            </a:r>
            <a:r>
              <a:rPr lang="en-US" sz="1800" b="0" i="1" u="none" strike="noStrike" baseline="0" dirty="0">
                <a:solidFill>
                  <a:srgbClr val="333333"/>
                </a:solidFill>
                <a:latin typeface="TimesNewRomanPS-ItalicMT"/>
              </a:rPr>
              <a:t>“Piloting an Online Collaborative Network for Integrating Computational Thinking into Library and Archival Education</a:t>
            </a:r>
          </a:p>
          <a:p>
            <a:pPr algn="l"/>
            <a:r>
              <a:rPr lang="en-US" sz="1800" b="0" i="1" u="none" strike="noStrike" baseline="0" dirty="0">
                <a:solidFill>
                  <a:srgbClr val="333333"/>
                </a:solidFill>
                <a:latin typeface="TimesNewRomanPS-ItalicMT"/>
              </a:rPr>
              <a:t>and Practice.”</a:t>
            </a:r>
          </a:p>
          <a:p>
            <a:pPr algn="l"/>
            <a:endParaRPr lang="en-US" i="1" dirty="0">
              <a:solidFill>
                <a:srgbClr val="333333"/>
              </a:solidFill>
              <a:latin typeface="TimesNewRomanPS-ItalicM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IMLS Laura Bush 21st Century Librarian (LB21) Implementation Grant: $400K, Aug. 1, 2022-Jul. 31, 2024. “Launching the TALENT Network to Promote the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of Archival &amp; Library Educators w. </a:t>
            </a:r>
            <a:r>
              <a:rPr lang="en-US" sz="1800" b="0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iNnovative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Technologies”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62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1629E-7FAE-09C7-BD80-1AC6BAFA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25" y="405382"/>
            <a:ext cx="7600950" cy="3382327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Comments, discussion, and questions are welcome.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86216-B72C-C809-F1EF-C854CEEBB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0205" y="4528722"/>
            <a:ext cx="6371590" cy="15001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Contact Information: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	Lori Perine  </a:t>
            </a: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Lperine@umd.edu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https://www.linkedin.com/in/lperine/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83E3B-C2C2-6CB8-D5AA-862814D3F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788" y="5455529"/>
            <a:ext cx="1414395" cy="774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ACDF9B-76D5-71E9-CEA1-692C9BF13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49" y="5382371"/>
            <a:ext cx="847417" cy="847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980142-C82B-8F09-EF4A-B8DB019F8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772" y="5455529"/>
            <a:ext cx="306045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F040-9F5D-F4A4-963C-EC49E6A2F8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5173" y="327151"/>
            <a:ext cx="5943600" cy="17105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Computational Archival Science (CAS):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A Working Definition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EBAD5A-036B-B15A-8211-9603FAB4D5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9102" y="2105026"/>
            <a:ext cx="5106988" cy="2800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5B78A-AFE2-7163-CFA4-666BB1CC8943}"/>
              </a:ext>
            </a:extLst>
          </p:cNvPr>
          <p:cNvSpPr txBox="1"/>
          <p:nvPr/>
        </p:nvSpPr>
        <p:spPr>
          <a:xfrm>
            <a:off x="439102" y="5040087"/>
            <a:ext cx="4971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Illustration by </a:t>
            </a:r>
            <a:r>
              <a:rPr lang="en-US" sz="1200" dirty="0" err="1"/>
              <a:t>Jørgen</a:t>
            </a:r>
            <a:r>
              <a:rPr lang="en-US" sz="1200" dirty="0"/>
              <a:t> Stamp digitalbevaring.dk CC BY 2.5 Denmark</a:t>
            </a:r>
          </a:p>
          <a:p>
            <a:r>
              <a:rPr lang="en-US" sz="1200" u="sng" dirty="0"/>
              <a:t>Source</a:t>
            </a:r>
            <a:r>
              <a:rPr lang="en-US" sz="1200" dirty="0"/>
              <a:t>: Digital Preservation Handbook https://www.dpconline.org/handbook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EF823-A7A1-01C2-EDBD-DED15AED308A}"/>
              </a:ext>
            </a:extLst>
          </p:cNvPr>
          <p:cNvSpPr txBox="1"/>
          <p:nvPr/>
        </p:nvSpPr>
        <p:spPr>
          <a:xfrm>
            <a:off x="6096000" y="151179"/>
            <a:ext cx="54807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900"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j-lt"/>
              </a:rPr>
              <a:t>A transdisciplinary field concerned with the application of computational methods and resources, </a:t>
            </a:r>
            <a:r>
              <a:rPr lang="en-US" sz="2400" b="1" i="0" u="none" strike="noStrike" dirty="0">
                <a:solidFill>
                  <a:srgbClr val="00B050"/>
                </a:solidFill>
                <a:effectLst/>
                <a:latin typeface="+mj-lt"/>
              </a:rPr>
              <a:t>sociotechnical constructs and human-technology interaction </a:t>
            </a:r>
            <a:r>
              <a:rPr lang="en-US" sz="2400" i="0" u="none" strike="noStrike" dirty="0">
                <a:effectLst/>
                <a:latin typeface="+mj-lt"/>
              </a:rPr>
              <a:t>to large-scale</a:t>
            </a:r>
            <a:r>
              <a:rPr lang="en-US" sz="2400" b="0" i="0" u="none" strike="noStrike" dirty="0">
                <a:effectLst/>
                <a:latin typeface="+mj-lt"/>
              </a:rPr>
              <a:t>:</a:t>
            </a:r>
          </a:p>
          <a:p>
            <a:pPr marL="742950" lvl="1" indent="-285750"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j-lt"/>
              </a:rPr>
              <a:t> records/archives processing, analysis, storage, long-term preservation, and access, </a:t>
            </a:r>
          </a:p>
          <a:p>
            <a:pPr marL="315900"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j-lt"/>
              </a:rPr>
              <a:t>with the aim of improving efficiency, productivity, and precision in support of:</a:t>
            </a:r>
          </a:p>
          <a:p>
            <a:pPr marL="742950" lvl="1" indent="-285750"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j-lt"/>
              </a:rPr>
              <a:t> appraisal, arrangement and description, preservation, and access decisions. </a:t>
            </a:r>
            <a:br>
              <a:rPr lang="en-US" sz="2400" b="0" i="0" u="none" strike="noStrike" dirty="0">
                <a:effectLst/>
                <a:latin typeface="+mj-lt"/>
              </a:rPr>
            </a:br>
            <a:endParaRPr lang="en-US" sz="2400" b="0" i="0" u="none" strike="noStrike" dirty="0">
              <a:effectLst/>
              <a:latin typeface="+mj-lt"/>
            </a:endParaRPr>
          </a:p>
          <a:p>
            <a:pPr marL="0" indent="0"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  <a:hlinkClick r:id="rId3"/>
              </a:rPr>
              <a:t>https://ai-collaboratory.net/cas/</a:t>
            </a: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600" b="0" i="0" u="sng" strike="noStrike" dirty="0">
                <a:effectLst/>
                <a:latin typeface="+mj-lt"/>
              </a:rPr>
              <a:t>Source: </a:t>
            </a:r>
            <a:r>
              <a:rPr lang="en-US" sz="1600" b="0" i="0" u="none" strike="noStrike" dirty="0">
                <a:effectLst/>
                <a:latin typeface="+mj-lt"/>
              </a:rPr>
              <a:t>Marciano et al. 2018; </a:t>
            </a:r>
            <a:r>
              <a:rPr lang="en-US" sz="1600" b="1" i="0" u="none" strike="noStrike" dirty="0">
                <a:solidFill>
                  <a:srgbClr val="00B050"/>
                </a:solidFill>
                <a:effectLst/>
                <a:latin typeface="+mj-lt"/>
              </a:rPr>
              <a:t>augmented by L.A. Perine, 2024</a:t>
            </a:r>
            <a:endParaRPr lang="en-US" sz="16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890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BDFE4-7A14-0447-AA3D-51B4A77BD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58" y="307134"/>
            <a:ext cx="5079020" cy="4555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5F1BA-FD89-E142-A597-02E3F9790DAB}"/>
              </a:ext>
            </a:extLst>
          </p:cNvPr>
          <p:cNvSpPr txBox="1"/>
          <p:nvPr/>
        </p:nvSpPr>
        <p:spPr>
          <a:xfrm>
            <a:off x="514910" y="4862243"/>
            <a:ext cx="5013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 lifecycles typically track processes and ensure delivery of high-performing functional technology—</a:t>
            </a:r>
            <a:r>
              <a:rPr lang="en-US" dirty="0">
                <a:solidFill>
                  <a:srgbClr val="FF0000"/>
                </a:solidFill>
              </a:rPr>
              <a:t>but do not identify or manage harms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5A913-E39A-3B7B-B6B2-5143A6885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915" y="638386"/>
            <a:ext cx="5637585" cy="4859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CA881-EDC6-943F-264D-806525BF67DB}"/>
              </a:ext>
            </a:extLst>
          </p:cNvPr>
          <p:cNvSpPr txBox="1"/>
          <p:nvPr/>
        </p:nvSpPr>
        <p:spPr>
          <a:xfrm>
            <a:off x="6574420" y="5323908"/>
            <a:ext cx="5495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sociotechnical, risk-conscious AI lifecycle </a:t>
            </a:r>
            <a:r>
              <a:rPr lang="en-US" dirty="0">
                <a:solidFill>
                  <a:srgbClr val="FF0000"/>
                </a:solidFill>
              </a:rPr>
              <a:t>places concern for people and the planet at the center </a:t>
            </a:r>
            <a:r>
              <a:rPr lang="en-US" dirty="0"/>
              <a:t>of all dimensions of the lifecycle. 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FF8BE7E-3CA0-3F67-4C3C-D64FFC150251}"/>
              </a:ext>
            </a:extLst>
          </p:cNvPr>
          <p:cNvSpPr/>
          <p:nvPr/>
        </p:nvSpPr>
        <p:spPr>
          <a:xfrm>
            <a:off x="5313270" y="2373712"/>
            <a:ext cx="1099595" cy="694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A6516A-FB00-3F83-6DFD-D882FA24A246}"/>
              </a:ext>
            </a:extLst>
          </p:cNvPr>
          <p:cNvSpPr txBox="1"/>
          <p:nvPr/>
        </p:nvSpPr>
        <p:spPr>
          <a:xfrm>
            <a:off x="7139437" y="6377651"/>
            <a:ext cx="493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NIST (2023) Artificial Intelligence Risk Management Framework (AI RMF  1.0)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5613B5-E2F3-47E9-0F0D-55BB84BDF00A}"/>
              </a:ext>
            </a:extLst>
          </p:cNvPr>
          <p:cNvSpPr txBox="1"/>
          <p:nvPr/>
        </p:nvSpPr>
        <p:spPr>
          <a:xfrm>
            <a:off x="590309" y="6504682"/>
            <a:ext cx="4213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Schwartz et al. (2022)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24288-715A-B6CC-B85B-63B65BE0A8D2}"/>
              </a:ext>
            </a:extLst>
          </p:cNvPr>
          <p:cNvSpPr txBox="1">
            <a:spLocks/>
          </p:cNvSpPr>
          <p:nvPr/>
        </p:nvSpPr>
        <p:spPr>
          <a:xfrm>
            <a:off x="320356" y="323608"/>
            <a:ext cx="11834152" cy="629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/>
              <a:t>Applicable Learnings from General Trustworthy AI (1)</a:t>
            </a:r>
          </a:p>
        </p:txBody>
      </p:sp>
    </p:spTree>
    <p:extLst>
      <p:ext uri="{BB962C8B-B14F-4D97-AF65-F5344CB8AC3E}">
        <p14:creationId xmlns:p14="http://schemas.microsoft.com/office/powerpoint/2010/main" val="466630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F8DD4-449B-44B0-8099-A6B2C5707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71" y="400608"/>
            <a:ext cx="11834152" cy="62955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b="1" dirty="0"/>
              <a:t>Applicable Learnings from General Trustworthy AI (2)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A2382-CB80-5D65-B28E-6F624523C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09" y="1225093"/>
            <a:ext cx="6892338" cy="413540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6E198C9-F323-2BB6-F63E-1865CA6AC873}"/>
              </a:ext>
            </a:extLst>
          </p:cNvPr>
          <p:cNvSpPr txBox="1"/>
          <p:nvPr/>
        </p:nvSpPr>
        <p:spPr>
          <a:xfrm>
            <a:off x="7351131" y="1075366"/>
            <a:ext cx="4648184" cy="51347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Socio-technical and risk conscious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approaches are foundational.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Computational/statistical methods for bias are necessary but not sufficient.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Context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application matters!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Insight into systemic and human factors sources of bias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fit-for-purpose, representativeness, and proxies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Engaging an </a:t>
            </a:r>
            <a:r>
              <a:rPr lang="en-US" b="1" dirty="0">
                <a:solidFill>
                  <a:srgbClr val="FF0000"/>
                </a:solidFill>
              </a:rPr>
              <a:t>expanded ecosystems of stakeholders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key.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Essential for modeling and impact assessment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transparent power and decision-making dynamics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47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F040-9F5D-F4A4-963C-EC49E6A2F8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8457" y="380114"/>
            <a:ext cx="3962400" cy="77878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CAS in Practice</a:t>
            </a:r>
          </a:p>
        </p:txBody>
      </p:sp>
      <p:pic>
        <p:nvPicPr>
          <p:cNvPr id="4" name="Content Placeholder 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67EBAD5A-036B-B15A-8211-9603FAB4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4" y="1513114"/>
            <a:ext cx="5599904" cy="3070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5B78A-AFE2-7163-CFA4-666BB1CC8943}"/>
              </a:ext>
            </a:extLst>
          </p:cNvPr>
          <p:cNvSpPr txBox="1"/>
          <p:nvPr/>
        </p:nvSpPr>
        <p:spPr>
          <a:xfrm>
            <a:off x="685800" y="4937960"/>
            <a:ext cx="541020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88036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Illustration by </a:t>
            </a:r>
            <a:r>
              <a:rPr lang="en-US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Jørgen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Stamp digitalbevaring.dk CC BY 2.5 Denmark</a:t>
            </a:r>
          </a:p>
          <a:p>
            <a:pPr defTabSz="288036">
              <a:spcAft>
                <a:spcPts val="600"/>
              </a:spcAft>
            </a:pPr>
            <a:r>
              <a:rPr lang="en-US" sz="1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Digital Preservation Handbook https://www.dpconline.org/handbook</a:t>
            </a:r>
            <a:endParaRPr lang="en-US" sz="14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AE3490-82DB-E621-B842-F3B9B7DBF5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8482500"/>
              </p:ext>
            </p:extLst>
          </p:nvPr>
        </p:nvGraphicFramePr>
        <p:xfrm>
          <a:off x="6096000" y="769505"/>
          <a:ext cx="5965371" cy="4898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926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6FE32685-CBC9-9909-1748-20E29BFF8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8762" y="2260976"/>
            <a:ext cx="7328021" cy="387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88A05-AA3E-75A8-83BD-16D774AEE6E1}"/>
              </a:ext>
            </a:extLst>
          </p:cNvPr>
          <p:cNvSpPr txBox="1"/>
          <p:nvPr/>
        </p:nvSpPr>
        <p:spPr>
          <a:xfrm>
            <a:off x="4863979" y="321984"/>
            <a:ext cx="7328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</a:rPr>
              <a:t>Application Domain:</a:t>
            </a:r>
          </a:p>
          <a:p>
            <a:r>
              <a:rPr lang="en-US" sz="4000" b="1" dirty="0">
                <a:solidFill>
                  <a:schemeClr val="accent1"/>
                </a:solidFill>
                <a:latin typeface="+mj-lt"/>
              </a:rPr>
              <a:t>Open Archival Information System (OAIS)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44080-78C8-8201-35CC-A88A08AE6DB9}"/>
              </a:ext>
            </a:extLst>
          </p:cNvPr>
          <p:cNvSpPr txBox="1"/>
          <p:nvPr/>
        </p:nvSpPr>
        <p:spPr>
          <a:xfrm>
            <a:off x="4527394" y="6356195"/>
            <a:ext cx="664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Mathieualexhache</a:t>
            </a:r>
            <a:r>
              <a:rPr lang="en-US" sz="1200" dirty="0">
                <a:solidFill>
                  <a:schemeClr val="bg1"/>
                </a:solidFill>
              </a:rPr>
              <a:t> (original work); Mess (SVG conversion &amp; English translation)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CC BY-SA 4.0 &lt;https://</a:t>
            </a:r>
            <a:r>
              <a:rPr lang="en-US" sz="1200" dirty="0" err="1">
                <a:solidFill>
                  <a:schemeClr val="bg1"/>
                </a:solidFill>
              </a:rPr>
              <a:t>creativecommons.org</a:t>
            </a:r>
            <a:r>
              <a:rPr lang="en-US" sz="1200" dirty="0">
                <a:solidFill>
                  <a:schemeClr val="bg1"/>
                </a:solidFill>
              </a:rPr>
              <a:t>/licenses/by-</a:t>
            </a:r>
            <a:r>
              <a:rPr lang="en-US" sz="1200" dirty="0" err="1">
                <a:solidFill>
                  <a:schemeClr val="bg1"/>
                </a:solidFill>
              </a:rPr>
              <a:t>sa</a:t>
            </a:r>
            <a:r>
              <a:rPr lang="en-US" sz="1200" dirty="0">
                <a:solidFill>
                  <a:schemeClr val="bg1"/>
                </a:solidFill>
              </a:rPr>
              <a:t>/4.0&gt;, via Wikimedia Commons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2A4F6-7DB7-A4FE-7963-5BBAB5E90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2" y="261126"/>
            <a:ext cx="4005943" cy="3004457"/>
          </a:xfrm>
          <a:prstGeom prst="rect">
            <a:avLst/>
          </a:prstGeom>
        </p:spPr>
      </p:pic>
      <p:sp>
        <p:nvSpPr>
          <p:cNvPr id="10" name="Arrow: Bent-Up 9">
            <a:extLst>
              <a:ext uri="{FF2B5EF4-FFF2-40B4-BE49-F238E27FC236}">
                <a16:creationId xmlns:a16="http://schemas.microsoft.com/office/drawing/2014/main" id="{3DA40003-A131-3231-C8B0-250089643322}"/>
              </a:ext>
            </a:extLst>
          </p:cNvPr>
          <p:cNvSpPr/>
          <p:nvPr/>
        </p:nvSpPr>
        <p:spPr>
          <a:xfrm rot="5400000">
            <a:off x="2593037" y="2958677"/>
            <a:ext cx="1545771" cy="1985676"/>
          </a:xfrm>
          <a:prstGeom prst="bentUpArrow">
            <a:avLst>
              <a:gd name="adj1" fmla="val 10211"/>
              <a:gd name="adj2" fmla="val 2429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9962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4182</TotalTime>
  <Words>4177</Words>
  <Application>Microsoft Office PowerPoint</Application>
  <PresentationFormat>Widescreen</PresentationFormat>
  <Paragraphs>398</Paragraphs>
  <Slides>44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Aptos</vt:lpstr>
      <vt:lpstr>Aptos Display</vt:lpstr>
      <vt:lpstr>Arial</vt:lpstr>
      <vt:lpstr>Calibri</vt:lpstr>
      <vt:lpstr>Calibri Light</vt:lpstr>
      <vt:lpstr>Century Gothic</vt:lpstr>
      <vt:lpstr>Courier New</vt:lpstr>
      <vt:lpstr>Gill Sans MT</vt:lpstr>
      <vt:lpstr>Noto Sans Symbols</vt:lpstr>
      <vt:lpstr>Source Sans Pro</vt:lpstr>
      <vt:lpstr>Times New Roman</vt:lpstr>
      <vt:lpstr>TimesNewRomanPS-ItalicMT</vt:lpstr>
      <vt:lpstr>TimesNewRomanPSMT</vt:lpstr>
      <vt:lpstr>Verdana</vt:lpstr>
      <vt:lpstr>Walbaum Display</vt:lpstr>
      <vt:lpstr>Wingdings</vt:lpstr>
      <vt:lpstr>Retrospect</vt:lpstr>
      <vt:lpstr>3DFloatVTI</vt:lpstr>
      <vt:lpstr> Achieving Double Trust: How Can Trustworthy Computational Treatments and AI Enable Trustworthy Archives </vt:lpstr>
      <vt:lpstr>Welcome/Today’s Presentation</vt:lpstr>
      <vt:lpstr>Introduction:  Lori A. Perine  Current :   Research Fellow, Advance Information Collaboratory, INFO/UMD Special Assistant, AI and Data Analytics, MIA  Former: Associate Researcher, NIST Trustworthy AI  </vt:lpstr>
      <vt:lpstr>Background and Motivation</vt:lpstr>
      <vt:lpstr>Computational Archival Science (CAS):  A Working Definition </vt:lpstr>
      <vt:lpstr>PowerPoint Presentation</vt:lpstr>
      <vt:lpstr>Applicable Learnings from General Trustworthy AI (2)</vt:lpstr>
      <vt:lpstr>CAS in Practice</vt:lpstr>
      <vt:lpstr>PowerPoint Presentation</vt:lpstr>
      <vt:lpstr>Generic Data Science Workflow</vt:lpstr>
      <vt:lpstr>Computational Thinking Taxonomy</vt:lpstr>
      <vt:lpstr>Focuses of today’s presentation:  - sociotechnical to enable trustworthiness - applications for access/ consumer/end-user </vt:lpstr>
      <vt:lpstr>Case Studies with MSA Legacy of Slavery Collection: FromFoundational to Targeted Exploration</vt:lpstr>
      <vt:lpstr>Case Study 1: Computational Treatments to Recover Erased Heritage: A Legacy of Slavery Case Study (CT-LoS)</vt:lpstr>
      <vt:lpstr>CT-LoS Project Overview</vt:lpstr>
      <vt:lpstr>Data Sourcing: Freedom Records from the MSA</vt:lpstr>
      <vt:lpstr>CT-LoS Scope in Work Flow </vt:lpstr>
      <vt:lpstr>Data Sourcing Considerations for Computational Explorationn</vt:lpstr>
      <vt:lpstr>Data “Biography”: Key sociotechnical consideration for applying computational methods</vt:lpstr>
      <vt:lpstr>Data “Biography” Influences Computational Decisions</vt:lpstr>
      <vt:lpstr>Basic Descriptive Analytics Provides Insights/Discovery for Intepretation (1)</vt:lpstr>
      <vt:lpstr>Basic Descriptive Analytics Provides Insights/Discovery for Intepretation (2)</vt:lpstr>
      <vt:lpstr>  LoS Data Biography: Maryland Historical Context</vt:lpstr>
      <vt:lpstr>Research Topics Proposed at the Time</vt:lpstr>
      <vt:lpstr> Case Study 2: Historical Black Lives Matter</vt:lpstr>
      <vt:lpstr>HBLM Design Overview</vt:lpstr>
      <vt:lpstr>Data Sourcing: Freedom Records from the MSA</vt:lpstr>
      <vt:lpstr>Viz Design Challenges</vt:lpstr>
      <vt:lpstr>Viz Demonstration – Tableau Dashboard</vt:lpstr>
      <vt:lpstr>Key Takeaways</vt:lpstr>
      <vt:lpstr> Case Study 3: Leveraging Cloud-based OpenAI’s LLMs to Create Learning-as-a-Service (LaaS) Solutions for Culturally Rich Conversational AI: A Study Using the Legacy of Slavery Dataset </vt:lpstr>
      <vt:lpstr>LaaS-GPT Project Overview</vt:lpstr>
      <vt:lpstr>Data: Domestic Traffic Ads  MSA Legacy of Slavery Project (1824 to 1864)</vt:lpstr>
      <vt:lpstr>PowerPoint Presentation</vt:lpstr>
      <vt:lpstr> Case Study 4: Harnessing Gen AI to Support Exploration and Discovery in Library and Archival Collections</vt:lpstr>
      <vt:lpstr>Project Overview</vt:lpstr>
      <vt:lpstr>Data: Domestic Traffic Ads  MSA Legacy of Slavery Project (1824 to 1864)</vt:lpstr>
      <vt:lpstr>PowerPoint Presentation</vt:lpstr>
      <vt:lpstr>Planned Workflow (1)</vt:lpstr>
      <vt:lpstr>Planned Workflow(2)</vt:lpstr>
      <vt:lpstr>Planned Workflow (3)</vt:lpstr>
      <vt:lpstr>Status/Opportunities/Challenges</vt:lpstr>
      <vt:lpstr>Upcoming Presentations/Conferences</vt:lpstr>
      <vt:lpstr>Comments, discussion, and questions are welcome.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Harnessing Generative AI to Support Exploration and Discovery in Library and Archival Collections</dc:title>
  <dc:creator>L. A. Perine</dc:creator>
  <cp:lastModifiedBy>L. A. Perine</cp:lastModifiedBy>
  <cp:revision>3</cp:revision>
  <dcterms:created xsi:type="dcterms:W3CDTF">2024-04-14T16:45:34Z</dcterms:created>
  <dcterms:modified xsi:type="dcterms:W3CDTF">2024-08-17T18:00:25Z</dcterms:modified>
</cp:coreProperties>
</file>